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62" r:id="rId5"/>
    <p:sldId id="259" r:id="rId6"/>
    <p:sldId id="332" r:id="rId7"/>
    <p:sldId id="333" r:id="rId8"/>
    <p:sldId id="334" r:id="rId9"/>
    <p:sldId id="335" r:id="rId10"/>
    <p:sldId id="336" r:id="rId11"/>
    <p:sldId id="337" r:id="rId12"/>
    <p:sldId id="338" r:id="rId13"/>
    <p:sldId id="341" r:id="rId14"/>
    <p:sldId id="339" r:id="rId15"/>
    <p:sldId id="342" r:id="rId16"/>
    <p:sldId id="343" r:id="rId17"/>
    <p:sldId id="344" r:id="rId18"/>
    <p:sldId id="347" r:id="rId19"/>
    <p:sldId id="346" r:id="rId20"/>
    <p:sldId id="345" r:id="rId21"/>
    <p:sldId id="348" r:id="rId22"/>
    <p:sldId id="349" r:id="rId23"/>
    <p:sldId id="350" r:id="rId24"/>
    <p:sldId id="351" r:id="rId25"/>
    <p:sldId id="352" r:id="rId26"/>
    <p:sldId id="311" r:id="rId27"/>
    <p:sldId id="361" r:id="rId28"/>
    <p:sldId id="282" r:id="rId29"/>
    <p:sldId id="283" r:id="rId30"/>
    <p:sldId id="360" r:id="rId31"/>
    <p:sldId id="296" r:id="rId32"/>
    <p:sldId id="280" r:id="rId33"/>
    <p:sldId id="364" r:id="rId34"/>
    <p:sldId id="362" r:id="rId35"/>
    <p:sldId id="363" r:id="rId36"/>
    <p:sldId id="354" r:id="rId37"/>
    <p:sldId id="355" r:id="rId38"/>
    <p:sldId id="356" r:id="rId39"/>
    <p:sldId id="357" r:id="rId40"/>
    <p:sldId id="358" r:id="rId41"/>
    <p:sldId id="359" r:id="rId42"/>
    <p:sldId id="365" r:id="rId43"/>
    <p:sldId id="366"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493" autoAdjust="0"/>
  </p:normalViewPr>
  <p:slideViewPr>
    <p:cSldViewPr snapToGrid="0">
      <p:cViewPr varScale="1">
        <p:scale>
          <a:sx n="82" d="100"/>
          <a:sy n="82" d="100"/>
        </p:scale>
        <p:origin x="6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F9E8C-7305-4900-A13D-59C4A3EFDBD8}" type="datetimeFigureOut">
              <a:rPr lang="en-US" smtClean="0"/>
              <a:t>2/9/2017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B2255-8FF9-43EC-9F02-2BB2BD6CDA46}" type="slidenum">
              <a:rPr lang="en-US" smtClean="0"/>
              <a:t>‹N°›</a:t>
            </a:fld>
            <a:endParaRPr lang="en-US"/>
          </a:p>
        </p:txBody>
      </p:sp>
    </p:spTree>
    <p:extLst>
      <p:ext uri="{BB962C8B-B14F-4D97-AF65-F5344CB8AC3E}">
        <p14:creationId xmlns:p14="http://schemas.microsoft.com/office/powerpoint/2010/main" val="175997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DBB2255-8FF9-43EC-9F02-2BB2BD6CDA46}" type="slidenum">
              <a:rPr lang="en-US" smtClean="0"/>
              <a:t>18</a:t>
            </a:fld>
            <a:endParaRPr lang="en-US"/>
          </a:p>
        </p:txBody>
      </p:sp>
    </p:spTree>
    <p:extLst>
      <p:ext uri="{BB962C8B-B14F-4D97-AF65-F5344CB8AC3E}">
        <p14:creationId xmlns:p14="http://schemas.microsoft.com/office/powerpoint/2010/main" val="30241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1867153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204453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163436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380747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285373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029B2E9-46B1-41FE-8E7C-C97F5948F1A1}" type="datetimeFigureOut">
              <a:rPr lang="fr-FR" smtClean="0"/>
              <a:t>09/02/2017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266059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029B2E9-46B1-41FE-8E7C-C97F5948F1A1}" type="datetimeFigureOut">
              <a:rPr lang="fr-FR" smtClean="0"/>
              <a:t>09/02/2017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967579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029B2E9-46B1-41FE-8E7C-C97F5948F1A1}" type="datetimeFigureOut">
              <a:rPr lang="fr-FR" smtClean="0"/>
              <a:t>09/02/2017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1580296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029B2E9-46B1-41FE-8E7C-C97F5948F1A1}" type="datetimeFigureOut">
              <a:rPr lang="fr-FR" smtClean="0"/>
              <a:t>09/02/2017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143242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029B2E9-46B1-41FE-8E7C-C97F5948F1A1}" type="datetimeFigureOut">
              <a:rPr lang="fr-FR" smtClean="0"/>
              <a:t>09/02/2017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52903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1029B2E9-46B1-41FE-8E7C-C97F5948F1A1}" type="datetimeFigureOut">
              <a:rPr lang="fr-FR" smtClean="0"/>
              <a:t>09/02/2017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0966245-A656-42B2-91FB-34CED8B5E4ED}" type="slidenum">
              <a:rPr lang="fr-FR" smtClean="0"/>
              <a:t>‹N°›</a:t>
            </a:fld>
            <a:endParaRPr lang="fr-FR"/>
          </a:p>
        </p:txBody>
      </p:sp>
    </p:spTree>
    <p:extLst>
      <p:ext uri="{BB962C8B-B14F-4D97-AF65-F5344CB8AC3E}">
        <p14:creationId xmlns:p14="http://schemas.microsoft.com/office/powerpoint/2010/main" val="931012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29B2E9-46B1-41FE-8E7C-C97F5948F1A1}" type="datetimeFigureOut">
              <a:rPr lang="fr-FR" smtClean="0"/>
              <a:t>09/02/2017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66245-A656-42B2-91FB-34CED8B5E4ED}" type="slidenum">
              <a:rPr lang="fr-FR" smtClean="0"/>
              <a:t>‹N°›</a:t>
            </a:fld>
            <a:endParaRPr lang="fr-FR"/>
          </a:p>
        </p:txBody>
      </p:sp>
    </p:spTree>
    <p:extLst>
      <p:ext uri="{BB962C8B-B14F-4D97-AF65-F5344CB8AC3E}">
        <p14:creationId xmlns:p14="http://schemas.microsoft.com/office/powerpoint/2010/main" val="1124334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6.jpe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hyperlink" Target="http://172.19.252.161:8080/jenkins/view/Deploy%20View/job/Deploy-Ecom-automation-tests/" TargetMode="External"/><Relationship Id="rId10" Type="http://schemas.openxmlformats.org/officeDocument/2006/relationships/image" Target="../media/image61.png"/><Relationship Id="rId4" Type="http://schemas.openxmlformats.org/officeDocument/2006/relationships/hyperlink" Target="http://172.19.252.161:8080/jenkins/view/Deploy%20View/job/Deploy_Mozium/" TargetMode="External"/><Relationship Id="rId9" Type="http://schemas.openxmlformats.org/officeDocument/2006/relationships/image" Target="../media/image60.png"/><Relationship Id="rId1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accor-it.atlassian.net/browse/ATMA"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stretch>
            <a:fillRect/>
          </a:stretch>
        </p:blipFill>
        <p:spPr>
          <a:xfrm>
            <a:off x="0" y="0"/>
            <a:ext cx="12192000" cy="6858000"/>
          </a:xfrm>
          <a:prstGeom prst="rect">
            <a:avLst/>
          </a:prstGeom>
        </p:spPr>
      </p:pic>
      <p:sp>
        <p:nvSpPr>
          <p:cNvPr id="10" name="ZoneTexte 9"/>
          <p:cNvSpPr txBox="1"/>
          <p:nvPr/>
        </p:nvSpPr>
        <p:spPr>
          <a:xfrm>
            <a:off x="2338377" y="2029347"/>
            <a:ext cx="6449963" cy="830997"/>
          </a:xfrm>
          <a:prstGeom prst="rect">
            <a:avLst/>
          </a:prstGeom>
          <a:noFill/>
        </p:spPr>
        <p:txBody>
          <a:bodyPr wrap="square" rtlCol="0">
            <a:spAutoFit/>
          </a:bodyPr>
          <a:lstStyle/>
          <a:p>
            <a:r>
              <a:rPr lang="fr-FR" sz="4800" b="1" dirty="0" err="1" smtClean="0">
                <a:solidFill>
                  <a:schemeClr val="bg1">
                    <a:lumMod val="50000"/>
                  </a:schemeClr>
                </a:solidFill>
                <a:latin typeface="Baskerville Old Face" panose="02020602080505020303" pitchFamily="18" charset="0"/>
                <a:cs typeface="Andalus" panose="02020603050405020304" pitchFamily="18" charset="-78"/>
              </a:rPr>
              <a:t>Mozium</a:t>
            </a:r>
            <a:endParaRPr lang="fr-FR" sz="4800" b="1" dirty="0">
              <a:solidFill>
                <a:schemeClr val="bg1">
                  <a:lumMod val="50000"/>
                </a:schemeClr>
              </a:solidFill>
              <a:latin typeface="Baskerville Old Face" panose="02020602080505020303" pitchFamily="18" charset="0"/>
              <a:cs typeface="Andalus" panose="02020603050405020304" pitchFamily="18" charset="-78"/>
            </a:endParaRPr>
          </a:p>
        </p:txBody>
      </p:sp>
      <p:sp>
        <p:nvSpPr>
          <p:cNvPr id="11" name="ZoneTexte 10"/>
          <p:cNvSpPr txBox="1"/>
          <p:nvPr/>
        </p:nvSpPr>
        <p:spPr>
          <a:xfrm>
            <a:off x="4389120" y="3227095"/>
            <a:ext cx="2933677" cy="646331"/>
          </a:xfrm>
          <a:prstGeom prst="rect">
            <a:avLst/>
          </a:prstGeom>
          <a:noFill/>
        </p:spPr>
        <p:txBody>
          <a:bodyPr wrap="square" rtlCol="0">
            <a:spAutoFit/>
          </a:bodyPr>
          <a:lstStyle/>
          <a:p>
            <a:r>
              <a:rPr lang="fr-FR" b="1" dirty="0" err="1" smtClean="0"/>
              <a:t>Presented</a:t>
            </a:r>
            <a:r>
              <a:rPr lang="fr-FR" b="1" dirty="0" smtClean="0"/>
              <a:t> by:</a:t>
            </a:r>
          </a:p>
          <a:p>
            <a:r>
              <a:rPr lang="fr-FR" b="1" dirty="0" smtClean="0"/>
              <a:t>                  Moez ben </a:t>
            </a:r>
            <a:r>
              <a:rPr lang="fr-FR" b="1" dirty="0" err="1" smtClean="0"/>
              <a:t>Aissa</a:t>
            </a:r>
            <a:endParaRPr lang="fr-FR" b="1" dirty="0"/>
          </a:p>
        </p:txBody>
      </p:sp>
      <p:pic>
        <p:nvPicPr>
          <p:cNvPr id="9" name="Shape 40"/>
          <p:cNvPicPr preferRelativeResize="0"/>
          <p:nvPr/>
        </p:nvPicPr>
        <p:blipFill>
          <a:blip r:embed="rId3">
            <a:alphaModFix/>
          </a:blip>
          <a:stretch>
            <a:fillRect/>
          </a:stretch>
        </p:blipFill>
        <p:spPr>
          <a:xfrm>
            <a:off x="4389120" y="2029347"/>
            <a:ext cx="718621" cy="325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95034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344166" y="0"/>
            <a:ext cx="5552902" cy="1754326"/>
          </a:xfrm>
          <a:prstGeom prst="rect">
            <a:avLst/>
          </a:prstGeom>
          <a:noFill/>
        </p:spPr>
        <p:txBody>
          <a:bodyPr wrap="square" rtlCol="0">
            <a:spAutoFit/>
          </a:bodyPr>
          <a:lstStyle/>
          <a:p>
            <a:pPr algn="ctr"/>
            <a:r>
              <a:rPr lang="fr-FR" sz="5400" b="1" dirty="0" smtClean="0">
                <a:solidFill>
                  <a:schemeClr val="bg1">
                    <a:lumMod val="75000"/>
                  </a:schemeClr>
                </a:solidFill>
                <a:latin typeface="Impact" panose="020B0806030902050204" pitchFamily="34" charset="0"/>
              </a:rPr>
              <a:t>Approche d’automatisation ?</a:t>
            </a:r>
            <a:endParaRPr lang="fr-FR" sz="5400" b="1" dirty="0">
              <a:solidFill>
                <a:schemeClr val="bg1">
                  <a:lumMod val="75000"/>
                </a:schemeClr>
              </a:solidFill>
              <a:latin typeface="Impact" panose="020B0806030902050204" pitchFamily="34" charset="0"/>
            </a:endParaRPr>
          </a:p>
        </p:txBody>
      </p:sp>
      <p:sp>
        <p:nvSpPr>
          <p:cNvPr id="5" name="Shape 60"/>
          <p:cNvSpPr txBox="1">
            <a:spLocks/>
          </p:cNvSpPr>
          <p:nvPr/>
        </p:nvSpPr>
        <p:spPr>
          <a:xfrm>
            <a:off x="505370" y="1840229"/>
            <a:ext cx="11230494" cy="4095058"/>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fr-FR" sz="3200" dirty="0">
                <a:latin typeface="Times New Roman"/>
                <a:ea typeface="Times New Roman"/>
                <a:cs typeface="Times New Roman"/>
                <a:sym typeface="Times New Roman"/>
              </a:rPr>
              <a:t>Il existe différentes méthodologies pour créer des tests fonctionnels automatisés</a:t>
            </a:r>
            <a:r>
              <a:rPr lang="fr-FR" sz="3200" dirty="0" smtClean="0">
                <a:latin typeface="Times New Roman"/>
                <a:ea typeface="Times New Roman"/>
                <a:cs typeface="Times New Roman"/>
                <a:sym typeface="Times New Roman"/>
              </a:rPr>
              <a:t>:</a:t>
            </a:r>
          </a:p>
          <a:p>
            <a:pPr>
              <a:spcBef>
                <a:spcPts val="0"/>
              </a:spcBef>
              <a:buNone/>
            </a:pPr>
            <a:endParaRPr lang="fr-FR" sz="3200" dirty="0">
              <a:latin typeface="Times New Roman"/>
              <a:ea typeface="Times New Roman"/>
              <a:cs typeface="Times New Roman"/>
              <a:sym typeface="Times New Roman"/>
            </a:endParaRPr>
          </a:p>
          <a:p>
            <a:pPr marL="457200" lvl="0" indent="-342900">
              <a:spcBef>
                <a:spcPts val="0"/>
              </a:spcBef>
              <a:buClr>
                <a:schemeClr val="dk1"/>
              </a:buClr>
              <a:buSzPct val="100000"/>
              <a:buFont typeface="Arial"/>
              <a:buChar char="●"/>
            </a:pPr>
            <a:r>
              <a:rPr lang="fr-FR" sz="1800" b="1" dirty="0">
                <a:latin typeface="Times New Roman"/>
                <a:ea typeface="Times New Roman"/>
                <a:cs typeface="Times New Roman"/>
                <a:sym typeface="Times New Roman"/>
              </a:rPr>
              <a:t> L’architecture de bibliothèque qui permet de diviser l’application en modules utilisés pour construire des tests. Elle décrit les modules à travers des procédures et fonctions pour maximiser la </a:t>
            </a:r>
            <a:r>
              <a:rPr lang="fr-FR" sz="1800" b="1" dirty="0" err="1">
                <a:latin typeface="Times New Roman"/>
                <a:ea typeface="Times New Roman"/>
                <a:cs typeface="Times New Roman"/>
                <a:sym typeface="Times New Roman"/>
              </a:rPr>
              <a:t>modularité,la</a:t>
            </a:r>
            <a:r>
              <a:rPr lang="fr-FR" sz="1800" b="1" dirty="0">
                <a:latin typeface="Times New Roman"/>
                <a:ea typeface="Times New Roman"/>
                <a:cs typeface="Times New Roman"/>
                <a:sym typeface="Times New Roman"/>
              </a:rPr>
              <a:t> simplicité de maintenance et le réemploi</a:t>
            </a:r>
            <a:r>
              <a:rPr lang="fr-FR" sz="1800" b="1" dirty="0" smtClean="0">
                <a:latin typeface="Times New Roman"/>
                <a:ea typeface="Times New Roman"/>
                <a:cs typeface="Times New Roman"/>
                <a:sym typeface="Times New Roman"/>
              </a:rPr>
              <a:t>.</a:t>
            </a:r>
            <a:br>
              <a:rPr lang="fr-FR" sz="1800" b="1" dirty="0" smtClean="0">
                <a:latin typeface="Times New Roman"/>
                <a:ea typeface="Times New Roman"/>
                <a:cs typeface="Times New Roman"/>
                <a:sym typeface="Times New Roman"/>
              </a:rPr>
            </a:br>
            <a:endParaRPr lang="fr-FR" sz="1800" b="1" dirty="0">
              <a:latin typeface="Times New Roman"/>
              <a:ea typeface="Times New Roman"/>
              <a:cs typeface="Times New Roman"/>
              <a:sym typeface="Times New Roman"/>
            </a:endParaRPr>
          </a:p>
          <a:p>
            <a:pPr marL="457200" indent="-342900">
              <a:spcBef>
                <a:spcPts val="0"/>
              </a:spcBef>
              <a:buClr>
                <a:schemeClr val="dk1"/>
              </a:buClr>
              <a:buSzPct val="100000"/>
              <a:buFont typeface="Arial"/>
              <a:buChar char="●"/>
            </a:pPr>
            <a:r>
              <a:rPr lang="fr-FR" sz="1800" b="1" dirty="0">
                <a:latin typeface="Times New Roman"/>
                <a:ea typeface="Times New Roman"/>
                <a:cs typeface="Times New Roman"/>
                <a:sym typeface="Times New Roman"/>
              </a:rPr>
              <a:t>Le pilotage par les données permet de stocker les données de test dans un fichier externe. Cette approche optimise la productivité en simplifiant la maintenance et en maximisant les opportunités de réemploi des scripts d’une version à l’autre</a:t>
            </a:r>
            <a:r>
              <a:rPr lang="fr-FR" sz="1800" b="1" dirty="0" smtClean="0">
                <a:latin typeface="Times New Roman"/>
                <a:ea typeface="Times New Roman"/>
                <a:cs typeface="Times New Roman"/>
                <a:sym typeface="Times New Roman"/>
              </a:rPr>
              <a:t>.</a:t>
            </a:r>
            <a:br>
              <a:rPr lang="fr-FR" sz="1800" b="1" dirty="0" smtClean="0">
                <a:latin typeface="Times New Roman"/>
                <a:ea typeface="Times New Roman"/>
                <a:cs typeface="Times New Roman"/>
                <a:sym typeface="Times New Roman"/>
              </a:rPr>
            </a:br>
            <a:endParaRPr lang="fr-FR" sz="1800" b="1" dirty="0">
              <a:latin typeface="Times New Roman"/>
              <a:ea typeface="Times New Roman"/>
              <a:cs typeface="Times New Roman"/>
              <a:sym typeface="Times New Roman"/>
            </a:endParaRPr>
          </a:p>
          <a:p>
            <a:pPr marL="457200" indent="-342900">
              <a:spcBef>
                <a:spcPts val="0"/>
              </a:spcBef>
              <a:buClr>
                <a:schemeClr val="dk1"/>
              </a:buClr>
              <a:buSzPct val="100000"/>
              <a:buFont typeface="Arial"/>
              <a:buChar char="●"/>
            </a:pPr>
            <a:r>
              <a:rPr lang="fr-FR" sz="1800" b="1" dirty="0">
                <a:latin typeface="Times New Roman"/>
                <a:ea typeface="Times New Roman"/>
                <a:cs typeface="Times New Roman"/>
                <a:sym typeface="Times New Roman"/>
              </a:rPr>
              <a:t>Le pilotage par mots-clés permet, via des tables de données et des mots-clés, de décrire les actions à mener avec l'application testée. Cette approche permet à des intervenants non-techniques de créer des tests automatisés en entrant dans une grille des termes familiers – sans développement de script ni programmation.</a:t>
            </a:r>
          </a:p>
          <a:p>
            <a:pPr lvl="0">
              <a:spcBef>
                <a:spcPts val="0"/>
              </a:spcBef>
              <a:buNone/>
            </a:pPr>
            <a:endParaRPr lang="fr-FR" sz="3200"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927672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721363" y="1673015"/>
            <a:ext cx="11159209" cy="2800767"/>
          </a:xfrm>
          <a:prstGeom prst="rect">
            <a:avLst/>
          </a:prstGeom>
        </p:spPr>
        <p:txBody>
          <a:bodyPr wrap="none">
            <a:spAutoFit/>
          </a:bodyPr>
          <a:lstStyle/>
          <a:p>
            <a:pPr algn="ctr"/>
            <a:r>
              <a:rPr lang="fr" sz="8800" dirty="0" smtClean="0">
                <a:solidFill>
                  <a:schemeClr val="bg1">
                    <a:lumMod val="85000"/>
                  </a:schemeClr>
                </a:solidFill>
              </a:rPr>
              <a:t>Qu’est ce que Selenium </a:t>
            </a:r>
          </a:p>
          <a:p>
            <a:pPr algn="ctr"/>
            <a:r>
              <a:rPr lang="fr" sz="8800" dirty="0" smtClean="0">
                <a:solidFill>
                  <a:schemeClr val="bg1">
                    <a:lumMod val="85000"/>
                  </a:schemeClr>
                </a:solidFill>
              </a:rPr>
              <a:t>ou Appium ?</a:t>
            </a:r>
            <a:endParaRPr lang="en-US" sz="8800" dirty="0">
              <a:solidFill>
                <a:schemeClr val="bg1">
                  <a:lumMod val="85000"/>
                </a:schemeClr>
              </a:solidFill>
            </a:endParaRPr>
          </a:p>
        </p:txBody>
      </p:sp>
    </p:spTree>
    <p:extLst>
      <p:ext uri="{BB962C8B-B14F-4D97-AF65-F5344CB8AC3E}">
        <p14:creationId xmlns:p14="http://schemas.microsoft.com/office/powerpoint/2010/main" val="2617173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344166" y="0"/>
            <a:ext cx="5552902" cy="1754326"/>
          </a:xfrm>
          <a:prstGeom prst="rect">
            <a:avLst/>
          </a:prstGeom>
          <a:noFill/>
        </p:spPr>
        <p:txBody>
          <a:bodyPr wrap="square" rtlCol="0">
            <a:spAutoFit/>
          </a:bodyPr>
          <a:lstStyle/>
          <a:p>
            <a:pPr algn="ctr"/>
            <a:r>
              <a:rPr lang="fr-FR" sz="5400" b="1" dirty="0" err="1" smtClean="0">
                <a:solidFill>
                  <a:schemeClr val="bg1">
                    <a:lumMod val="75000"/>
                  </a:schemeClr>
                </a:solidFill>
                <a:latin typeface="Impact" panose="020B0806030902050204" pitchFamily="34" charset="0"/>
              </a:rPr>
              <a:t>Selenium</a:t>
            </a:r>
            <a:r>
              <a:rPr lang="fr-FR" sz="5400" b="1" dirty="0" smtClean="0">
                <a:solidFill>
                  <a:schemeClr val="bg1">
                    <a:lumMod val="75000"/>
                  </a:schemeClr>
                </a:solidFill>
                <a:latin typeface="Impact" panose="020B0806030902050204" pitchFamily="34" charset="0"/>
              </a:rPr>
              <a:t> ?</a:t>
            </a:r>
          </a:p>
          <a:p>
            <a:pPr algn="ctr"/>
            <a:r>
              <a:rPr lang="fr-FR" sz="5400" b="1" dirty="0" err="1" smtClean="0">
                <a:solidFill>
                  <a:schemeClr val="bg1">
                    <a:lumMod val="75000"/>
                  </a:schemeClr>
                </a:solidFill>
                <a:latin typeface="Impact" panose="020B0806030902050204" pitchFamily="34" charset="0"/>
              </a:rPr>
              <a:t>Appium</a:t>
            </a:r>
            <a:r>
              <a:rPr lang="fr-FR" sz="5400" b="1" dirty="0" smtClean="0">
                <a:solidFill>
                  <a:schemeClr val="bg1">
                    <a:lumMod val="75000"/>
                  </a:schemeClr>
                </a:solidFill>
                <a:latin typeface="Impact" panose="020B0806030902050204" pitchFamily="34" charset="0"/>
              </a:rPr>
              <a:t> ?</a:t>
            </a:r>
            <a:endParaRPr lang="fr-FR" sz="5400" b="1" dirty="0">
              <a:solidFill>
                <a:schemeClr val="bg1">
                  <a:lumMod val="75000"/>
                </a:schemeClr>
              </a:solidFill>
              <a:latin typeface="Impact" panose="020B0806030902050204" pitchFamily="34" charset="0"/>
            </a:endParaRPr>
          </a:p>
        </p:txBody>
      </p:sp>
      <p:sp>
        <p:nvSpPr>
          <p:cNvPr id="4" name="Rectangle 3"/>
          <p:cNvSpPr/>
          <p:nvPr/>
        </p:nvSpPr>
        <p:spPr>
          <a:xfrm>
            <a:off x="712124" y="1822479"/>
            <a:ext cx="5688676" cy="646331"/>
          </a:xfrm>
          <a:prstGeom prst="rect">
            <a:avLst/>
          </a:prstGeom>
        </p:spPr>
        <p:txBody>
          <a:bodyPr wrap="square">
            <a:spAutoFit/>
          </a:bodyPr>
          <a:lstStyle/>
          <a:p>
            <a:pPr marL="285750" indent="-285750">
              <a:spcBef>
                <a:spcPts val="0"/>
              </a:spcBef>
              <a:buFont typeface="Arial" panose="020B0604020202020204" pitchFamily="34" charset="0"/>
              <a:buChar char="•"/>
            </a:pPr>
            <a:r>
              <a:rPr lang="fr" b="1" dirty="0">
                <a:latin typeface="Times New Roman"/>
                <a:ea typeface="Times New Roman"/>
                <a:cs typeface="Times New Roman"/>
                <a:sym typeface="Times New Roman"/>
              </a:rPr>
              <a:t>Selenium</a:t>
            </a:r>
            <a:r>
              <a:rPr lang="fr" dirty="0">
                <a:latin typeface="Times New Roman"/>
                <a:ea typeface="Times New Roman"/>
                <a:cs typeface="Times New Roman"/>
                <a:sym typeface="Times New Roman"/>
              </a:rPr>
              <a:t> WebDriver est une API d'automatisation de tests fonctionnels de tests pour navigateurs. </a:t>
            </a:r>
          </a:p>
        </p:txBody>
      </p:sp>
      <p:sp>
        <p:nvSpPr>
          <p:cNvPr id="6" name="Rectangle 5"/>
          <p:cNvSpPr/>
          <p:nvPr/>
        </p:nvSpPr>
        <p:spPr>
          <a:xfrm>
            <a:off x="712124" y="2592282"/>
            <a:ext cx="6154189" cy="646331"/>
          </a:xfrm>
          <a:prstGeom prst="rect">
            <a:avLst/>
          </a:prstGeom>
        </p:spPr>
        <p:txBody>
          <a:bodyPr wrap="square">
            <a:spAutoFit/>
          </a:bodyPr>
          <a:lstStyle/>
          <a:p>
            <a:pPr marL="285750" indent="-285750">
              <a:spcBef>
                <a:spcPts val="0"/>
              </a:spcBef>
              <a:buFont typeface="Arial" panose="020B0604020202020204" pitchFamily="34" charset="0"/>
              <a:buChar char="•"/>
            </a:pPr>
            <a:r>
              <a:rPr lang="fr" b="1" dirty="0" smtClean="0">
                <a:latin typeface="Times New Roman"/>
                <a:ea typeface="Times New Roman"/>
                <a:cs typeface="Times New Roman"/>
                <a:sym typeface="Times New Roman"/>
              </a:rPr>
              <a:t>Appium</a:t>
            </a:r>
            <a:r>
              <a:rPr lang="fr" dirty="0" smtClean="0">
                <a:latin typeface="Times New Roman"/>
                <a:ea typeface="Times New Roman"/>
                <a:cs typeface="Times New Roman"/>
                <a:sym typeface="Times New Roman"/>
              </a:rPr>
              <a:t> est </a:t>
            </a:r>
            <a:r>
              <a:rPr lang="fr" dirty="0">
                <a:latin typeface="Times New Roman"/>
                <a:ea typeface="Times New Roman"/>
                <a:cs typeface="Times New Roman"/>
                <a:sym typeface="Times New Roman"/>
              </a:rPr>
              <a:t>une API d'automatisation de tests fonctionnels de tests pour </a:t>
            </a:r>
            <a:r>
              <a:rPr lang="fr" dirty="0" smtClean="0">
                <a:latin typeface="Times New Roman"/>
                <a:ea typeface="Times New Roman"/>
                <a:cs typeface="Times New Roman"/>
                <a:sym typeface="Times New Roman"/>
              </a:rPr>
              <a:t>Mobile basé sur Selenium. </a:t>
            </a:r>
            <a:endParaRPr lang="fr" dirty="0">
              <a:latin typeface="Times New Roman"/>
              <a:ea typeface="Times New Roman"/>
              <a:cs typeface="Times New Roman"/>
              <a:sym typeface="Times New Roman"/>
            </a:endParaRPr>
          </a:p>
        </p:txBody>
      </p:sp>
      <p:pic>
        <p:nvPicPr>
          <p:cNvPr id="7" name="Shape 78"/>
          <p:cNvPicPr preferRelativeResize="0"/>
          <p:nvPr/>
        </p:nvPicPr>
        <p:blipFill>
          <a:blip r:embed="rId3">
            <a:alphaModFix/>
          </a:blip>
          <a:stretch>
            <a:fillRect/>
          </a:stretch>
        </p:blipFill>
        <p:spPr>
          <a:xfrm>
            <a:off x="2885772" y="3475703"/>
            <a:ext cx="4375524" cy="2685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ZoneTexte 8"/>
          <p:cNvSpPr txBox="1"/>
          <p:nvPr/>
        </p:nvSpPr>
        <p:spPr>
          <a:xfrm>
            <a:off x="4655791" y="5145578"/>
            <a:ext cx="835485" cy="584775"/>
          </a:xfrm>
          <a:prstGeom prst="rect">
            <a:avLst/>
          </a:prstGeom>
          <a:noFill/>
        </p:spPr>
        <p:txBody>
          <a:bodyPr wrap="none" rtlCol="0">
            <a:spAutoFit/>
          </a:bodyPr>
          <a:lstStyle/>
          <a:p>
            <a:r>
              <a:rPr lang="en-US" sz="1600" dirty="0" smtClean="0">
                <a:solidFill>
                  <a:schemeClr val="bg1">
                    <a:lumMod val="85000"/>
                  </a:schemeClr>
                </a:solidFill>
              </a:rPr>
              <a:t>      /</a:t>
            </a:r>
          </a:p>
          <a:p>
            <a:pPr algn="ctr"/>
            <a:r>
              <a:rPr lang="en-US" sz="1600" dirty="0" err="1" smtClean="0">
                <a:solidFill>
                  <a:schemeClr val="bg1">
                    <a:lumMod val="85000"/>
                  </a:schemeClr>
                </a:solidFill>
              </a:rPr>
              <a:t>Appium</a:t>
            </a:r>
            <a:endParaRPr lang="en-US" sz="1600" dirty="0">
              <a:solidFill>
                <a:schemeClr val="bg1">
                  <a:lumMod val="85000"/>
                </a:schemeClr>
              </a:solidFill>
            </a:endParaRPr>
          </a:p>
        </p:txBody>
      </p:sp>
      <p:sp>
        <p:nvSpPr>
          <p:cNvPr id="10" name="Shape 80"/>
          <p:cNvSpPr txBox="1">
            <a:spLocks/>
          </p:cNvSpPr>
          <p:nvPr/>
        </p:nvSpPr>
        <p:spPr>
          <a:xfrm>
            <a:off x="7684855" y="2223546"/>
            <a:ext cx="3994500" cy="3725699"/>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spcBef>
                <a:spcPts val="0"/>
              </a:spcBef>
              <a:buClr>
                <a:schemeClr val="dk1"/>
              </a:buClr>
              <a:buSzPct val="100000"/>
              <a:buFont typeface="Arial"/>
              <a:buChar char="●"/>
            </a:pPr>
            <a:r>
              <a:rPr lang="fr-FR" sz="1800" b="1" u="sng" smtClean="0">
                <a:latin typeface="Times New Roman"/>
                <a:ea typeface="Times New Roman"/>
                <a:cs typeface="Times New Roman"/>
                <a:sym typeface="Times New Roman"/>
              </a:rPr>
              <a:t>Binding </a:t>
            </a:r>
            <a:r>
              <a:rPr lang="fr-FR" sz="1800" smtClean="0">
                <a:latin typeface="Times New Roman"/>
                <a:ea typeface="Times New Roman"/>
                <a:cs typeface="Times New Roman"/>
                <a:sym typeface="Times New Roman"/>
              </a:rPr>
              <a:t>: Language de programmation</a:t>
            </a:r>
          </a:p>
          <a:p>
            <a:pPr>
              <a:spcBef>
                <a:spcPts val="0"/>
              </a:spcBef>
              <a:buFont typeface="Arial" panose="020B0604020202020204" pitchFamily="34" charset="0"/>
              <a:buNone/>
            </a:pPr>
            <a:endParaRPr lang="fr-FR" sz="1800" smtClean="0">
              <a:latin typeface="Times New Roman"/>
              <a:ea typeface="Times New Roman"/>
              <a:cs typeface="Times New Roman"/>
              <a:sym typeface="Times New Roman"/>
            </a:endParaRPr>
          </a:p>
          <a:p>
            <a:pPr marL="457200" indent="-342900">
              <a:spcBef>
                <a:spcPts val="0"/>
              </a:spcBef>
              <a:buClr>
                <a:schemeClr val="dk1"/>
              </a:buClr>
              <a:buSzPct val="100000"/>
              <a:buFont typeface="Arial"/>
              <a:buChar char="●"/>
            </a:pPr>
            <a:r>
              <a:rPr lang="fr-FR" sz="1800" b="1" u="sng" smtClean="0">
                <a:latin typeface="Times New Roman"/>
                <a:ea typeface="Times New Roman"/>
                <a:cs typeface="Times New Roman"/>
                <a:sym typeface="Times New Roman"/>
              </a:rPr>
              <a:t>API Selenium</a:t>
            </a:r>
            <a:r>
              <a:rPr lang="fr-FR" sz="1800" smtClean="0">
                <a:latin typeface="Times New Roman"/>
                <a:ea typeface="Times New Roman"/>
                <a:cs typeface="Times New Roman"/>
                <a:sym typeface="Times New Roman"/>
              </a:rPr>
              <a:t>: Interprète le programme envoyé par le binding pour l’envoyer au bon driver</a:t>
            </a:r>
          </a:p>
          <a:p>
            <a:pPr>
              <a:spcBef>
                <a:spcPts val="0"/>
              </a:spcBef>
              <a:buFont typeface="Arial" panose="020B0604020202020204" pitchFamily="34" charset="0"/>
              <a:buNone/>
            </a:pPr>
            <a:endParaRPr lang="fr-FR" sz="1800" smtClean="0">
              <a:latin typeface="Times New Roman"/>
              <a:ea typeface="Times New Roman"/>
              <a:cs typeface="Times New Roman"/>
              <a:sym typeface="Times New Roman"/>
            </a:endParaRPr>
          </a:p>
          <a:p>
            <a:pPr marL="457200" indent="-342900">
              <a:spcBef>
                <a:spcPts val="0"/>
              </a:spcBef>
              <a:buClr>
                <a:schemeClr val="dk1"/>
              </a:buClr>
              <a:buSzPct val="100000"/>
              <a:buFont typeface="Arial"/>
              <a:buChar char="●"/>
            </a:pPr>
            <a:r>
              <a:rPr lang="fr-FR" sz="1800" b="1" u="sng" smtClean="0">
                <a:latin typeface="Times New Roman"/>
                <a:ea typeface="Times New Roman"/>
                <a:cs typeface="Times New Roman"/>
                <a:sym typeface="Times New Roman"/>
              </a:rPr>
              <a:t>Driver</a:t>
            </a:r>
            <a:r>
              <a:rPr lang="fr-FR" sz="1800" smtClean="0">
                <a:latin typeface="Times New Roman"/>
                <a:ea typeface="Times New Roman"/>
                <a:cs typeface="Times New Roman"/>
                <a:sym typeface="Times New Roman"/>
              </a:rPr>
              <a:t>: Permet de piloter le navigateur associé</a:t>
            </a:r>
            <a:endParaRPr lang="fr-FR"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811870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2297892" y="1673015"/>
            <a:ext cx="8006166" cy="2800767"/>
          </a:xfrm>
          <a:prstGeom prst="rect">
            <a:avLst/>
          </a:prstGeom>
        </p:spPr>
        <p:txBody>
          <a:bodyPr wrap="none">
            <a:spAutoFit/>
          </a:bodyPr>
          <a:lstStyle/>
          <a:p>
            <a:pPr algn="ctr"/>
            <a:r>
              <a:rPr lang="fr" sz="8800" dirty="0" smtClean="0">
                <a:solidFill>
                  <a:schemeClr val="bg1">
                    <a:lumMod val="85000"/>
                  </a:schemeClr>
                </a:solidFill>
              </a:rPr>
              <a:t>Pourquoi utiliser </a:t>
            </a:r>
          </a:p>
          <a:p>
            <a:pPr algn="ctr"/>
            <a:r>
              <a:rPr lang="fr" sz="8800" dirty="0" smtClean="0">
                <a:solidFill>
                  <a:schemeClr val="bg1">
                    <a:lumMod val="85000"/>
                  </a:schemeClr>
                </a:solidFill>
              </a:rPr>
              <a:t>un Framework?</a:t>
            </a:r>
            <a:endParaRPr lang="en-US" sz="8800" dirty="0">
              <a:solidFill>
                <a:schemeClr val="bg1">
                  <a:lumMod val="85000"/>
                </a:schemeClr>
              </a:solidFill>
            </a:endParaRPr>
          </a:p>
        </p:txBody>
      </p:sp>
    </p:spTree>
    <p:extLst>
      <p:ext uri="{BB962C8B-B14F-4D97-AF65-F5344CB8AC3E}">
        <p14:creationId xmlns:p14="http://schemas.microsoft.com/office/powerpoint/2010/main" val="3505518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344166" y="0"/>
            <a:ext cx="5552902" cy="1754326"/>
          </a:xfrm>
          <a:prstGeom prst="rect">
            <a:avLst/>
          </a:prstGeom>
          <a:noFill/>
        </p:spPr>
        <p:txBody>
          <a:bodyPr wrap="square" rtlCol="0">
            <a:spAutoFit/>
          </a:bodyPr>
          <a:lstStyle/>
          <a:p>
            <a:pPr algn="ctr"/>
            <a:r>
              <a:rPr lang="fr-FR" sz="5400" b="1" dirty="0" smtClean="0">
                <a:solidFill>
                  <a:schemeClr val="bg1">
                    <a:lumMod val="75000"/>
                  </a:schemeClr>
                </a:solidFill>
                <a:latin typeface="Impact" panose="020B0806030902050204" pitchFamily="34" charset="0"/>
              </a:rPr>
              <a:t>Approche d’automatisation ?</a:t>
            </a:r>
            <a:endParaRPr lang="fr-FR" sz="5400" b="1" dirty="0">
              <a:solidFill>
                <a:schemeClr val="bg1">
                  <a:lumMod val="75000"/>
                </a:schemeClr>
              </a:solidFill>
              <a:latin typeface="Impact" panose="020B0806030902050204" pitchFamily="34" charset="0"/>
            </a:endParaRPr>
          </a:p>
        </p:txBody>
      </p:sp>
      <p:sp>
        <p:nvSpPr>
          <p:cNvPr id="6" name="Shape 86"/>
          <p:cNvSpPr txBox="1">
            <a:spLocks/>
          </p:cNvSpPr>
          <p:nvPr/>
        </p:nvSpPr>
        <p:spPr>
          <a:xfrm>
            <a:off x="1413163" y="2156114"/>
            <a:ext cx="10025150" cy="3725699"/>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fr-FR" sz="3200" dirty="0" err="1" smtClean="0">
                <a:latin typeface="Times New Roman"/>
                <a:ea typeface="Times New Roman"/>
                <a:cs typeface="Times New Roman"/>
                <a:sym typeface="Times New Roman"/>
              </a:rPr>
              <a:t>Selenium</a:t>
            </a:r>
            <a:r>
              <a:rPr lang="fr-FR" sz="3200" dirty="0" smtClean="0">
                <a:latin typeface="Times New Roman"/>
                <a:ea typeface="Times New Roman"/>
                <a:cs typeface="Times New Roman"/>
                <a:sym typeface="Times New Roman"/>
              </a:rPr>
              <a:t> ou </a:t>
            </a:r>
            <a:r>
              <a:rPr lang="fr-FR" sz="3200" dirty="0" err="1" smtClean="0">
                <a:latin typeface="Times New Roman"/>
                <a:ea typeface="Times New Roman"/>
                <a:cs typeface="Times New Roman"/>
                <a:sym typeface="Times New Roman"/>
              </a:rPr>
              <a:t>Appium</a:t>
            </a:r>
            <a:r>
              <a:rPr lang="fr-FR" sz="3200" dirty="0" smtClean="0">
                <a:latin typeface="Times New Roman"/>
                <a:ea typeface="Times New Roman"/>
                <a:cs typeface="Times New Roman"/>
                <a:sym typeface="Times New Roman"/>
              </a:rPr>
              <a:t> sont des APIs et pas des </a:t>
            </a:r>
            <a:r>
              <a:rPr lang="fr-FR" sz="3200" dirty="0" err="1" smtClean="0">
                <a:latin typeface="Times New Roman"/>
                <a:ea typeface="Times New Roman"/>
                <a:cs typeface="Times New Roman"/>
                <a:sym typeface="Times New Roman"/>
              </a:rPr>
              <a:t>Frameworks</a:t>
            </a:r>
            <a:r>
              <a:rPr lang="fr-FR" sz="3200" dirty="0" smtClean="0">
                <a:latin typeface="Times New Roman"/>
                <a:ea typeface="Times New Roman"/>
                <a:cs typeface="Times New Roman"/>
                <a:sym typeface="Times New Roman"/>
              </a:rPr>
              <a:t>.</a:t>
            </a:r>
          </a:p>
          <a:p>
            <a:pPr>
              <a:spcBef>
                <a:spcPts val="0"/>
              </a:spcBef>
              <a:buFont typeface="Arial" panose="020B0604020202020204" pitchFamily="34" charset="0"/>
              <a:buNone/>
            </a:pPr>
            <a:endParaRPr lang="fr-FR" sz="2400" dirty="0" smtClean="0">
              <a:latin typeface="Times New Roman"/>
              <a:ea typeface="Times New Roman"/>
              <a:cs typeface="Times New Roman"/>
              <a:sym typeface="Times New Roman"/>
            </a:endParaRPr>
          </a:p>
          <a:p>
            <a:pPr>
              <a:spcBef>
                <a:spcPts val="0"/>
              </a:spcBef>
              <a:buFont typeface="Arial" panose="020B0604020202020204" pitchFamily="34" charset="0"/>
              <a:buNone/>
            </a:pPr>
            <a:r>
              <a:rPr lang="fr-FR" sz="3200" dirty="0" smtClean="0">
                <a:latin typeface="Times New Roman"/>
                <a:ea typeface="Times New Roman"/>
                <a:cs typeface="Times New Roman"/>
                <a:sym typeface="Times New Roman"/>
              </a:rPr>
              <a:t>Un Framework permettra de:</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Organiser les tests de façon structurée</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Faciliter l’implémentation, le support et d’analyse des tests</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Partager des briques de services communes</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Masquer la complexité technique</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Gérer les exécutions de test</a:t>
            </a:r>
          </a:p>
          <a:p>
            <a:pPr marL="457200" indent="-381000">
              <a:spcBef>
                <a:spcPts val="0"/>
              </a:spcBef>
              <a:buClr>
                <a:schemeClr val="dk1"/>
              </a:buClr>
              <a:buSzPct val="100000"/>
              <a:buFont typeface="Arial"/>
              <a:buChar char="●"/>
            </a:pPr>
            <a:r>
              <a:rPr lang="fr-FR" sz="2400" dirty="0" smtClean="0">
                <a:latin typeface="Times New Roman"/>
                <a:ea typeface="Times New Roman"/>
                <a:cs typeface="Times New Roman"/>
                <a:sym typeface="Times New Roman"/>
              </a:rPr>
              <a:t>Faciliter le </a:t>
            </a:r>
            <a:r>
              <a:rPr lang="fr-FR" sz="2400" dirty="0" err="1" smtClean="0">
                <a:latin typeface="Times New Roman"/>
                <a:ea typeface="Times New Roman"/>
                <a:cs typeface="Times New Roman"/>
                <a:sym typeface="Times New Roman"/>
              </a:rPr>
              <a:t>reporting</a:t>
            </a:r>
            <a:r>
              <a:rPr lang="fr-FR" sz="2400" dirty="0" smtClean="0">
                <a:latin typeface="Times New Roman"/>
                <a:ea typeface="Times New Roman"/>
                <a:cs typeface="Times New Roman"/>
                <a:sym typeface="Times New Roman"/>
              </a:rPr>
              <a:t> des exécutions</a:t>
            </a:r>
          </a:p>
          <a:p>
            <a:pPr>
              <a:spcBef>
                <a:spcPts val="0"/>
              </a:spcBef>
              <a:buFont typeface="Arial" panose="020B0604020202020204" pitchFamily="34" charset="0"/>
              <a:buNone/>
            </a:pPr>
            <a:endParaRPr lang="fr-FR" sz="2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1473611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4131583" y="2087881"/>
            <a:ext cx="3928832" cy="1446550"/>
          </a:xfrm>
          <a:prstGeom prst="rect">
            <a:avLst/>
          </a:prstGeom>
        </p:spPr>
        <p:txBody>
          <a:bodyPr wrap="none">
            <a:spAutoFit/>
          </a:bodyPr>
          <a:lstStyle/>
          <a:p>
            <a:pPr algn="ctr"/>
            <a:r>
              <a:rPr lang="fr" sz="8800" dirty="0" smtClean="0">
                <a:solidFill>
                  <a:schemeClr val="bg1">
                    <a:lumMod val="85000"/>
                  </a:schemeClr>
                </a:solidFill>
              </a:rPr>
              <a:t>Mozium</a:t>
            </a:r>
            <a:endParaRPr lang="en-US" sz="8800" dirty="0">
              <a:solidFill>
                <a:schemeClr val="bg1">
                  <a:lumMod val="85000"/>
                </a:schemeClr>
              </a:solidFill>
            </a:endParaRPr>
          </a:p>
        </p:txBody>
      </p:sp>
    </p:spTree>
    <p:extLst>
      <p:ext uri="{BB962C8B-B14F-4D97-AF65-F5344CB8AC3E}">
        <p14:creationId xmlns:p14="http://schemas.microsoft.com/office/powerpoint/2010/main" val="16322288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344166" y="0"/>
            <a:ext cx="5552902" cy="923330"/>
          </a:xfrm>
          <a:prstGeom prst="rect">
            <a:avLst/>
          </a:prstGeom>
          <a:noFill/>
        </p:spPr>
        <p:txBody>
          <a:bodyPr wrap="square" rtlCol="0">
            <a:spAutoFit/>
          </a:bodyPr>
          <a:lstStyle/>
          <a:p>
            <a:pPr algn="ctr"/>
            <a:r>
              <a:rPr lang="fr-FR" sz="5400" b="1" dirty="0" err="1" smtClean="0">
                <a:solidFill>
                  <a:schemeClr val="bg1">
                    <a:lumMod val="75000"/>
                  </a:schemeClr>
                </a:solidFill>
                <a:latin typeface="Impact" panose="020B0806030902050204" pitchFamily="34" charset="0"/>
              </a:rPr>
              <a:t>Mozium</a:t>
            </a:r>
            <a:endParaRPr lang="fr-FR" sz="5400" b="1" dirty="0">
              <a:solidFill>
                <a:schemeClr val="bg1">
                  <a:lumMod val="75000"/>
                </a:schemeClr>
              </a:solidFill>
              <a:latin typeface="Impact" panose="020B0806030902050204" pitchFamily="34" charset="0"/>
            </a:endParaRPr>
          </a:p>
        </p:txBody>
      </p:sp>
      <p:sp>
        <p:nvSpPr>
          <p:cNvPr id="6" name="Shape 86"/>
          <p:cNvSpPr txBox="1">
            <a:spLocks/>
          </p:cNvSpPr>
          <p:nvPr/>
        </p:nvSpPr>
        <p:spPr>
          <a:xfrm>
            <a:off x="1172094" y="1358092"/>
            <a:ext cx="10025150" cy="3725699"/>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None/>
            </a:pPr>
            <a:r>
              <a:rPr lang="fr" sz="3200" dirty="0" smtClean="0">
                <a:latin typeface="Times New Roman"/>
                <a:ea typeface="Times New Roman"/>
                <a:cs typeface="Times New Roman"/>
                <a:sym typeface="Times New Roman"/>
              </a:rPr>
              <a:t>  Mozium </a:t>
            </a:r>
            <a:r>
              <a:rPr lang="fr" sz="3200" dirty="0">
                <a:latin typeface="Times New Roman"/>
                <a:ea typeface="Times New Roman"/>
                <a:cs typeface="Times New Roman"/>
                <a:sym typeface="Times New Roman"/>
              </a:rPr>
              <a:t>est un framework de test automatisé clef en main basé sur Selenium Webdriver </a:t>
            </a:r>
            <a:r>
              <a:rPr lang="fr" sz="3200" dirty="0" smtClean="0">
                <a:latin typeface="Times New Roman"/>
                <a:ea typeface="Times New Roman"/>
                <a:cs typeface="Times New Roman"/>
                <a:sym typeface="Times New Roman"/>
              </a:rPr>
              <a:t>et Appium qui </a:t>
            </a:r>
            <a:r>
              <a:rPr lang="fr" sz="3200" dirty="0">
                <a:latin typeface="Times New Roman"/>
                <a:ea typeface="Times New Roman"/>
                <a:cs typeface="Times New Roman"/>
                <a:sym typeface="Times New Roman"/>
              </a:rPr>
              <a:t>embarque un ensemble d’outils et de concepts permettant la mise en oeuvre d’une stratégie d’automatisation des tests rapide, facile et pérenne dans le temps.</a:t>
            </a:r>
          </a:p>
        </p:txBody>
      </p:sp>
    </p:spTree>
    <p:extLst>
      <p:ext uri="{BB962C8B-B14F-4D97-AF65-F5344CB8AC3E}">
        <p14:creationId xmlns:p14="http://schemas.microsoft.com/office/powerpoint/2010/main" val="299714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1907941" y="2426547"/>
            <a:ext cx="9205853" cy="1446550"/>
          </a:xfrm>
          <a:prstGeom prst="rect">
            <a:avLst/>
          </a:prstGeom>
        </p:spPr>
        <p:txBody>
          <a:bodyPr wrap="none">
            <a:spAutoFit/>
          </a:bodyPr>
          <a:lstStyle/>
          <a:p>
            <a:pPr algn="ctr"/>
            <a:r>
              <a:rPr lang="fr" sz="8800" dirty="0" smtClean="0">
                <a:solidFill>
                  <a:schemeClr val="bg1">
                    <a:lumMod val="85000"/>
                  </a:schemeClr>
                </a:solidFill>
              </a:rPr>
              <a:t>Modèl architectural</a:t>
            </a:r>
            <a:endParaRPr lang="en-US" sz="8800" dirty="0">
              <a:solidFill>
                <a:schemeClr val="bg1">
                  <a:lumMod val="85000"/>
                </a:schemeClr>
              </a:solidFill>
            </a:endParaRPr>
          </a:p>
        </p:txBody>
      </p:sp>
    </p:spTree>
    <p:extLst>
      <p:ext uri="{BB962C8B-B14F-4D97-AF65-F5344CB8AC3E}">
        <p14:creationId xmlns:p14="http://schemas.microsoft.com/office/powerpoint/2010/main" val="3119192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87800"/>
            <a:ext cx="12241234" cy="6951406"/>
          </a:xfrm>
          <a:prstGeom prst="rect">
            <a:avLst/>
          </a:prstGeom>
          <a:noFill/>
          <a:ln w="0">
            <a:solidFill>
              <a:schemeClr val="bg2">
                <a:lumMod val="75000"/>
              </a:schemeClr>
            </a:solidFill>
          </a:ln>
        </p:spPr>
      </p:pic>
      <p:sp>
        <p:nvSpPr>
          <p:cNvPr id="3" name="ZoneTexte 2"/>
          <p:cNvSpPr txBox="1"/>
          <p:nvPr/>
        </p:nvSpPr>
        <p:spPr>
          <a:xfrm>
            <a:off x="5013013" y="-127018"/>
            <a:ext cx="4962082" cy="1200329"/>
          </a:xfrm>
          <a:prstGeom prst="rect">
            <a:avLst/>
          </a:prstGeom>
          <a:noFill/>
        </p:spPr>
        <p:txBody>
          <a:bodyPr wrap="square" rtlCol="0">
            <a:spAutoFit/>
          </a:bodyPr>
          <a:lstStyle/>
          <a:p>
            <a:r>
              <a:rPr lang="fr-FR" sz="5400" b="1" dirty="0" smtClean="0">
                <a:solidFill>
                  <a:schemeClr val="bg1">
                    <a:lumMod val="75000"/>
                  </a:schemeClr>
                </a:solidFill>
                <a:latin typeface="Impact" panose="020B0806030902050204" pitchFamily="34" charset="0"/>
              </a:rPr>
              <a:t>Design</a:t>
            </a:r>
            <a:endParaRPr lang="fr-FR" sz="5400" b="1" dirty="0">
              <a:solidFill>
                <a:schemeClr val="bg1">
                  <a:lumMod val="75000"/>
                </a:schemeClr>
              </a:solidFill>
              <a:latin typeface="Impact" panose="020B0806030902050204" pitchFamily="34" charset="0"/>
            </a:endParaRPr>
          </a:p>
          <a:p>
            <a:endParaRPr lang="fr-FR" dirty="0"/>
          </a:p>
        </p:txBody>
      </p:sp>
      <p:sp>
        <p:nvSpPr>
          <p:cNvPr id="4" name="ZoneTexte 3"/>
          <p:cNvSpPr txBox="1"/>
          <p:nvPr/>
        </p:nvSpPr>
        <p:spPr>
          <a:xfrm>
            <a:off x="7140677" y="358423"/>
            <a:ext cx="4227869" cy="584775"/>
          </a:xfrm>
          <a:prstGeom prst="rect">
            <a:avLst/>
          </a:prstGeom>
          <a:noFill/>
        </p:spPr>
        <p:txBody>
          <a:bodyPr wrap="square" rtlCol="0">
            <a:spAutoFit/>
          </a:bodyPr>
          <a:lstStyle/>
          <a:p>
            <a:r>
              <a:rPr lang="fr-FR" sz="3200" b="1" dirty="0" smtClean="0">
                <a:solidFill>
                  <a:schemeClr val="accent4">
                    <a:lumMod val="50000"/>
                  </a:schemeClr>
                </a:solidFill>
              </a:rPr>
              <a:t>Tests</a:t>
            </a:r>
            <a:endParaRPr lang="fr-FR" sz="3200" b="1" dirty="0">
              <a:solidFill>
                <a:schemeClr val="accent4">
                  <a:lumMod val="50000"/>
                </a:schemeClr>
              </a:solidFill>
            </a:endParaRPr>
          </a:p>
        </p:txBody>
      </p:sp>
      <p:grpSp>
        <p:nvGrpSpPr>
          <p:cNvPr id="53" name="Groupe 52"/>
          <p:cNvGrpSpPr/>
          <p:nvPr/>
        </p:nvGrpSpPr>
        <p:grpSpPr>
          <a:xfrm>
            <a:off x="3736018" y="1012343"/>
            <a:ext cx="2721227" cy="2899487"/>
            <a:chOff x="1312506" y="1044439"/>
            <a:chExt cx="2616345" cy="3163497"/>
          </a:xfrm>
        </p:grpSpPr>
        <p:sp>
          <p:nvSpPr>
            <p:cNvPr id="7" name="ZoneTexte 6"/>
            <p:cNvSpPr txBox="1"/>
            <p:nvPr/>
          </p:nvSpPr>
          <p:spPr>
            <a:xfrm>
              <a:off x="1312506" y="1044439"/>
              <a:ext cx="2168165" cy="523220"/>
            </a:xfrm>
            <a:prstGeom prst="rect">
              <a:avLst/>
            </a:prstGeom>
            <a:noFill/>
          </p:spPr>
          <p:txBody>
            <a:bodyPr wrap="square" rtlCol="0">
              <a:spAutoFit/>
            </a:bodyPr>
            <a:lstStyle/>
            <a:p>
              <a:r>
                <a:rPr lang="fr-FR" sz="2800" b="1" dirty="0" err="1" smtClean="0">
                  <a:solidFill>
                    <a:schemeClr val="tx1">
                      <a:lumMod val="65000"/>
                      <a:lumOff val="35000"/>
                    </a:schemeClr>
                  </a:solidFill>
                </a:rPr>
                <a:t>TestScripts</a:t>
              </a:r>
              <a:endParaRPr lang="fr-FR" sz="2800" b="1" dirty="0">
                <a:solidFill>
                  <a:schemeClr val="tx1">
                    <a:lumMod val="65000"/>
                    <a:lumOff val="35000"/>
                  </a:schemeClr>
                </a:solidFill>
              </a:endParaRPr>
            </a:p>
          </p:txBody>
        </p:sp>
        <p:grpSp>
          <p:nvGrpSpPr>
            <p:cNvPr id="12" name="Groupe 11"/>
            <p:cNvGrpSpPr/>
            <p:nvPr/>
          </p:nvGrpSpPr>
          <p:grpSpPr>
            <a:xfrm>
              <a:off x="1370927" y="1732873"/>
              <a:ext cx="2538014" cy="658554"/>
              <a:chOff x="2077508" y="2580772"/>
              <a:chExt cx="2538014" cy="658554"/>
            </a:xfrm>
          </p:grpSpPr>
          <p:sp>
            <p:nvSpPr>
              <p:cNvPr id="40" name="Chevron 39"/>
              <p:cNvSpPr/>
              <p:nvPr/>
            </p:nvSpPr>
            <p:spPr>
              <a:xfrm>
                <a:off x="2077508" y="2580772"/>
                <a:ext cx="2469823" cy="658554"/>
              </a:xfrm>
              <a:prstGeom prst="chevr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3135514" y="2725383"/>
                <a:ext cx="1480008" cy="369332"/>
              </a:xfrm>
              <a:prstGeom prst="rect">
                <a:avLst/>
              </a:prstGeom>
              <a:noFill/>
            </p:spPr>
            <p:txBody>
              <a:bodyPr wrap="square" rtlCol="0">
                <a:spAutoFit/>
              </a:bodyPr>
              <a:lstStyle/>
              <a:p>
                <a:r>
                  <a:rPr lang="fr-FR" dirty="0" smtClean="0"/>
                  <a:t>Scripts</a:t>
                </a:r>
                <a:endParaRPr lang="fr-FR" dirty="0"/>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541" y="2621779"/>
                <a:ext cx="598756" cy="540403"/>
              </a:xfrm>
              <a:prstGeom prst="rect">
                <a:avLst/>
              </a:prstGeom>
            </p:spPr>
          </p:pic>
        </p:grpSp>
        <p:grpSp>
          <p:nvGrpSpPr>
            <p:cNvPr id="22" name="Groupe 21"/>
            <p:cNvGrpSpPr/>
            <p:nvPr/>
          </p:nvGrpSpPr>
          <p:grpSpPr>
            <a:xfrm>
              <a:off x="1390837" y="2632098"/>
              <a:ext cx="2538014" cy="658554"/>
              <a:chOff x="2077508" y="2580772"/>
              <a:chExt cx="2538014" cy="658554"/>
            </a:xfrm>
          </p:grpSpPr>
          <p:sp>
            <p:nvSpPr>
              <p:cNvPr id="23" name="Chevron 22"/>
              <p:cNvSpPr/>
              <p:nvPr/>
            </p:nvSpPr>
            <p:spPr>
              <a:xfrm>
                <a:off x="2077508" y="2580772"/>
                <a:ext cx="2469823" cy="658554"/>
              </a:xfrm>
              <a:prstGeom prst="chevr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3135514" y="2725383"/>
                <a:ext cx="1480008" cy="369332"/>
              </a:xfrm>
              <a:prstGeom prst="rect">
                <a:avLst/>
              </a:prstGeom>
              <a:noFill/>
            </p:spPr>
            <p:txBody>
              <a:bodyPr wrap="square" rtlCol="0">
                <a:spAutoFit/>
              </a:bodyPr>
              <a:lstStyle/>
              <a:p>
                <a:r>
                  <a:rPr lang="fr-FR" dirty="0" smtClean="0"/>
                  <a:t>Scripts</a:t>
                </a:r>
                <a:endParaRPr lang="fr-FR" dirty="0"/>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541" y="2621779"/>
                <a:ext cx="598756" cy="540403"/>
              </a:xfrm>
              <a:prstGeom prst="rect">
                <a:avLst/>
              </a:prstGeom>
            </p:spPr>
          </p:pic>
        </p:grpSp>
        <p:grpSp>
          <p:nvGrpSpPr>
            <p:cNvPr id="31" name="Groupe 30"/>
            <p:cNvGrpSpPr/>
            <p:nvPr/>
          </p:nvGrpSpPr>
          <p:grpSpPr>
            <a:xfrm>
              <a:off x="1390837" y="3549382"/>
              <a:ext cx="2538014" cy="658554"/>
              <a:chOff x="2077508" y="2580772"/>
              <a:chExt cx="2538014" cy="658554"/>
            </a:xfrm>
          </p:grpSpPr>
          <p:sp>
            <p:nvSpPr>
              <p:cNvPr id="32" name="Chevron 31"/>
              <p:cNvSpPr/>
              <p:nvPr/>
            </p:nvSpPr>
            <p:spPr>
              <a:xfrm>
                <a:off x="2077508" y="2580772"/>
                <a:ext cx="2469823" cy="658554"/>
              </a:xfrm>
              <a:prstGeom prst="chevr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3135514" y="2725383"/>
                <a:ext cx="1480008" cy="369332"/>
              </a:xfrm>
              <a:prstGeom prst="rect">
                <a:avLst/>
              </a:prstGeom>
              <a:noFill/>
            </p:spPr>
            <p:txBody>
              <a:bodyPr wrap="square" rtlCol="0">
                <a:spAutoFit/>
              </a:bodyPr>
              <a:lstStyle/>
              <a:p>
                <a:r>
                  <a:rPr lang="fr-FR" dirty="0" smtClean="0"/>
                  <a:t>Scripts</a:t>
                </a:r>
                <a:endParaRPr lang="fr-FR" dirty="0"/>
              </a:p>
            </p:txBody>
          </p:sp>
          <p:pic>
            <p:nvPicPr>
              <p:cNvPr id="34" name="Imag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4541" y="2621779"/>
                <a:ext cx="598756" cy="540403"/>
              </a:xfrm>
              <a:prstGeom prst="rect">
                <a:avLst/>
              </a:prstGeom>
            </p:spPr>
          </p:pic>
        </p:grpSp>
      </p:grpSp>
      <p:grpSp>
        <p:nvGrpSpPr>
          <p:cNvPr id="52" name="Groupe 51"/>
          <p:cNvGrpSpPr/>
          <p:nvPr/>
        </p:nvGrpSpPr>
        <p:grpSpPr>
          <a:xfrm>
            <a:off x="1342859" y="4163948"/>
            <a:ext cx="8321946" cy="1078761"/>
            <a:chOff x="1312505" y="4535149"/>
            <a:chExt cx="8321946" cy="1099559"/>
          </a:xfrm>
        </p:grpSpPr>
        <p:sp>
          <p:nvSpPr>
            <p:cNvPr id="19" name="Organigramme : Alternative 18"/>
            <p:cNvSpPr/>
            <p:nvPr/>
          </p:nvSpPr>
          <p:spPr>
            <a:xfrm rot="5400000">
              <a:off x="4923698" y="923956"/>
              <a:ext cx="1099559" cy="8321946"/>
            </a:xfrm>
            <a:prstGeom prst="flowChartAlternateProcess">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4220873" y="4623263"/>
              <a:ext cx="3883742" cy="923330"/>
            </a:xfrm>
            <a:prstGeom prst="rect">
              <a:avLst/>
            </a:prstGeom>
            <a:noFill/>
          </p:spPr>
          <p:txBody>
            <a:bodyPr wrap="square" rtlCol="0">
              <a:spAutoFit/>
            </a:bodyPr>
            <a:lstStyle/>
            <a:p>
              <a:r>
                <a:rPr lang="fr-FR" sz="5400" b="1" dirty="0" err="1" smtClean="0">
                  <a:solidFill>
                    <a:schemeClr val="tx1">
                      <a:lumMod val="65000"/>
                      <a:lumOff val="35000"/>
                    </a:schemeClr>
                  </a:solidFill>
                </a:rPr>
                <a:t>Mozium</a:t>
              </a:r>
              <a:endParaRPr lang="fr-FR" sz="5400" b="1" dirty="0">
                <a:solidFill>
                  <a:schemeClr val="tx1">
                    <a:lumMod val="65000"/>
                    <a:lumOff val="35000"/>
                  </a:schemeClr>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306" y="4739067"/>
              <a:ext cx="409316" cy="447737"/>
            </a:xfrm>
            <a:prstGeom prst="rect">
              <a:avLst/>
            </a:prstGeom>
          </p:spPr>
        </p:pic>
      </p:grpSp>
      <p:sp>
        <p:nvSpPr>
          <p:cNvPr id="35" name="Organigramme : Alternative 34"/>
          <p:cNvSpPr/>
          <p:nvPr/>
        </p:nvSpPr>
        <p:spPr>
          <a:xfrm>
            <a:off x="1390486" y="5541747"/>
            <a:ext cx="8226692" cy="808254"/>
          </a:xfrm>
          <a:prstGeom prst="flowChartAlternateProcess">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4903903" y="5728820"/>
            <a:ext cx="1336404" cy="523220"/>
          </a:xfrm>
          <a:prstGeom prst="rect">
            <a:avLst/>
          </a:prstGeom>
          <a:noFill/>
        </p:spPr>
        <p:txBody>
          <a:bodyPr wrap="square" rtlCol="0">
            <a:spAutoFit/>
          </a:bodyPr>
          <a:lstStyle>
            <a:defPPr>
              <a:defRPr lang="fr-FR"/>
            </a:defPPr>
            <a:lvl1pPr>
              <a:defRPr sz="2000" b="1">
                <a:solidFill>
                  <a:schemeClr val="tx1">
                    <a:lumMod val="65000"/>
                    <a:lumOff val="35000"/>
                  </a:schemeClr>
                </a:solidFill>
              </a:defRPr>
            </a:lvl1pPr>
          </a:lstStyle>
          <a:p>
            <a:r>
              <a:rPr lang="fr-FR" sz="2800" dirty="0" smtClean="0"/>
              <a:t>Drivers</a:t>
            </a:r>
            <a:endParaRPr lang="fr-FR" sz="2800" dirty="0"/>
          </a:p>
        </p:txBody>
      </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4969" y="5728820"/>
            <a:ext cx="573967" cy="516570"/>
          </a:xfrm>
          <a:prstGeom prst="rect">
            <a:avLst/>
          </a:prstGeom>
        </p:spPr>
      </p:pic>
      <p:grpSp>
        <p:nvGrpSpPr>
          <p:cNvPr id="44" name="Groupe 43"/>
          <p:cNvGrpSpPr/>
          <p:nvPr/>
        </p:nvGrpSpPr>
        <p:grpSpPr>
          <a:xfrm>
            <a:off x="3084385" y="5795783"/>
            <a:ext cx="449543" cy="457903"/>
            <a:chOff x="5457294" y="3753466"/>
            <a:chExt cx="1397539" cy="933882"/>
          </a:xfrm>
        </p:grpSpPr>
        <p:pic>
          <p:nvPicPr>
            <p:cNvPr id="45" name="Picture 4" descr="Afficher l'image d'orig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3555" y="3818060"/>
              <a:ext cx="869288" cy="869288"/>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 45"/>
            <p:cNvPicPr>
              <a:picLocks noChangeAspect="1"/>
            </p:cNvPicPr>
            <p:nvPr/>
          </p:nvPicPr>
          <p:blipFill>
            <a:blip r:embed="rId8"/>
            <a:stretch>
              <a:fillRect/>
            </a:stretch>
          </p:blipFill>
          <p:spPr>
            <a:xfrm>
              <a:off x="6464308" y="3755923"/>
              <a:ext cx="390525" cy="609600"/>
            </a:xfrm>
            <a:prstGeom prst="rect">
              <a:avLst/>
            </a:prstGeom>
          </p:spPr>
        </p:pic>
        <p:pic>
          <p:nvPicPr>
            <p:cNvPr id="47" name="Image 46"/>
            <p:cNvPicPr>
              <a:picLocks noChangeAspect="1"/>
            </p:cNvPicPr>
            <p:nvPr/>
          </p:nvPicPr>
          <p:blipFill>
            <a:blip r:embed="rId8"/>
            <a:stretch>
              <a:fillRect/>
            </a:stretch>
          </p:blipFill>
          <p:spPr>
            <a:xfrm>
              <a:off x="5457294" y="3753466"/>
              <a:ext cx="390525" cy="609600"/>
            </a:xfrm>
            <a:prstGeom prst="rect">
              <a:avLst/>
            </a:prstGeom>
          </p:spPr>
        </p:pic>
      </p:grpSp>
      <p:grpSp>
        <p:nvGrpSpPr>
          <p:cNvPr id="50" name="Groupe 49"/>
          <p:cNvGrpSpPr/>
          <p:nvPr/>
        </p:nvGrpSpPr>
        <p:grpSpPr>
          <a:xfrm>
            <a:off x="9727118" y="962807"/>
            <a:ext cx="2110332" cy="4562188"/>
            <a:chOff x="9808714" y="962807"/>
            <a:chExt cx="2028735" cy="3141199"/>
          </a:xfrm>
        </p:grpSpPr>
        <p:sp>
          <p:nvSpPr>
            <p:cNvPr id="37" name="Organigramme : Alternative 36"/>
            <p:cNvSpPr/>
            <p:nvPr/>
          </p:nvSpPr>
          <p:spPr>
            <a:xfrm>
              <a:off x="9975095" y="1617801"/>
              <a:ext cx="1695974" cy="2486205"/>
            </a:xfrm>
            <a:prstGeom prst="flowChartAlternateProcess">
              <a:avLst/>
            </a:prstGeom>
            <a:noFill/>
            <a:ln w="635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3344" y="2311176"/>
              <a:ext cx="979476" cy="979476"/>
            </a:xfrm>
            <a:prstGeom prst="rect">
              <a:avLst/>
            </a:prstGeom>
          </p:spPr>
        </p:pic>
        <p:sp>
          <p:nvSpPr>
            <p:cNvPr id="43" name="ZoneTexte 42"/>
            <p:cNvSpPr txBox="1"/>
            <p:nvPr/>
          </p:nvSpPr>
          <p:spPr>
            <a:xfrm>
              <a:off x="9808714" y="962807"/>
              <a:ext cx="2028735" cy="523220"/>
            </a:xfrm>
            <a:prstGeom prst="rect">
              <a:avLst/>
            </a:prstGeom>
            <a:noFill/>
          </p:spPr>
          <p:txBody>
            <a:bodyPr wrap="square" rtlCol="0">
              <a:spAutoFit/>
            </a:bodyPr>
            <a:lstStyle>
              <a:defPPr>
                <a:defRPr lang="fr-FR"/>
              </a:defPPr>
              <a:lvl1pPr>
                <a:defRPr sz="2000" b="1">
                  <a:solidFill>
                    <a:schemeClr val="tx1">
                      <a:lumMod val="65000"/>
                      <a:lumOff val="35000"/>
                    </a:schemeClr>
                  </a:solidFill>
                </a:defRPr>
              </a:lvl1pPr>
            </a:lstStyle>
            <a:p>
              <a:r>
                <a:rPr lang="fr-FR" sz="2800" dirty="0" smtClean="0"/>
                <a:t>Applications</a:t>
              </a:r>
              <a:endParaRPr lang="fr-FR" sz="2800" dirty="0"/>
            </a:p>
          </p:txBody>
        </p:sp>
        <p:pic>
          <p:nvPicPr>
            <p:cNvPr id="48" name="Image 47"/>
            <p:cNvPicPr>
              <a:picLocks noChangeAspect="1"/>
            </p:cNvPicPr>
            <p:nvPr/>
          </p:nvPicPr>
          <p:blipFill>
            <a:blip r:embed="rId10"/>
            <a:stretch>
              <a:fillRect/>
            </a:stretch>
          </p:blipFill>
          <p:spPr>
            <a:xfrm>
              <a:off x="11067580" y="3525039"/>
              <a:ext cx="490480" cy="435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51" name="Groupe 50"/>
          <p:cNvGrpSpPr/>
          <p:nvPr/>
        </p:nvGrpSpPr>
        <p:grpSpPr>
          <a:xfrm>
            <a:off x="944000" y="1049030"/>
            <a:ext cx="2922855" cy="2911532"/>
            <a:chOff x="4076398" y="1012586"/>
            <a:chExt cx="2856835" cy="3195350"/>
          </a:xfrm>
        </p:grpSpPr>
        <p:sp>
          <p:nvSpPr>
            <p:cNvPr id="6" name="ZoneTexte 5"/>
            <p:cNvSpPr txBox="1"/>
            <p:nvPr/>
          </p:nvSpPr>
          <p:spPr>
            <a:xfrm>
              <a:off x="4076398" y="1012586"/>
              <a:ext cx="2856835" cy="523220"/>
            </a:xfrm>
            <a:prstGeom prst="rect">
              <a:avLst/>
            </a:prstGeom>
            <a:noFill/>
          </p:spPr>
          <p:txBody>
            <a:bodyPr wrap="square" rtlCol="0">
              <a:spAutoFit/>
            </a:bodyPr>
            <a:lstStyle>
              <a:defPPr>
                <a:defRPr lang="fr-FR"/>
              </a:defPPr>
              <a:lvl1pPr>
                <a:defRPr sz="2000" b="1">
                  <a:solidFill>
                    <a:schemeClr val="tx1">
                      <a:lumMod val="65000"/>
                      <a:lumOff val="35000"/>
                    </a:schemeClr>
                  </a:solidFill>
                </a:defRPr>
              </a:lvl1pPr>
            </a:lstStyle>
            <a:p>
              <a:r>
                <a:rPr lang="fr-FR" sz="2800" dirty="0" smtClean="0"/>
                <a:t>Configurations</a:t>
              </a:r>
              <a:endParaRPr lang="fr-FR" sz="2800" dirty="0"/>
            </a:p>
          </p:txBody>
        </p:sp>
        <p:sp>
          <p:nvSpPr>
            <p:cNvPr id="29" name="Organigramme : Alternative 28"/>
            <p:cNvSpPr/>
            <p:nvPr/>
          </p:nvSpPr>
          <p:spPr>
            <a:xfrm>
              <a:off x="4284959" y="1721731"/>
              <a:ext cx="2315347" cy="2486205"/>
            </a:xfrm>
            <a:prstGeom prst="flowChartAlternateProcess">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p:cNvSpPr txBox="1"/>
            <p:nvPr/>
          </p:nvSpPr>
          <p:spPr>
            <a:xfrm>
              <a:off x="5093028" y="1896072"/>
              <a:ext cx="823571" cy="369332"/>
            </a:xfrm>
            <a:prstGeom prst="rect">
              <a:avLst/>
            </a:prstGeom>
            <a:noFill/>
          </p:spPr>
          <p:txBody>
            <a:bodyPr wrap="square" rtlCol="0">
              <a:spAutoFit/>
            </a:bodyPr>
            <a:lstStyle/>
            <a:p>
              <a:r>
                <a:rPr lang="en-US" dirty="0" smtClean="0"/>
                <a:t>Data</a:t>
              </a:r>
              <a:endParaRPr lang="en-US" dirty="0"/>
            </a:p>
          </p:txBody>
        </p:sp>
      </p:grpSp>
      <p:grpSp>
        <p:nvGrpSpPr>
          <p:cNvPr id="54" name="Groupe 53"/>
          <p:cNvGrpSpPr/>
          <p:nvPr/>
        </p:nvGrpSpPr>
        <p:grpSpPr>
          <a:xfrm>
            <a:off x="6644343" y="1012586"/>
            <a:ext cx="2954588" cy="2947976"/>
            <a:chOff x="4076398" y="1012586"/>
            <a:chExt cx="2856835" cy="3195350"/>
          </a:xfrm>
        </p:grpSpPr>
        <p:sp>
          <p:nvSpPr>
            <p:cNvPr id="55" name="ZoneTexte 54"/>
            <p:cNvSpPr txBox="1"/>
            <p:nvPr/>
          </p:nvSpPr>
          <p:spPr>
            <a:xfrm>
              <a:off x="4076398" y="1012586"/>
              <a:ext cx="2856835" cy="523220"/>
            </a:xfrm>
            <a:prstGeom prst="rect">
              <a:avLst/>
            </a:prstGeom>
            <a:noFill/>
          </p:spPr>
          <p:txBody>
            <a:bodyPr wrap="square" rtlCol="0">
              <a:spAutoFit/>
            </a:bodyPr>
            <a:lstStyle>
              <a:defPPr>
                <a:defRPr lang="fr-FR"/>
              </a:defPPr>
              <a:lvl1pPr>
                <a:defRPr sz="2000" b="1">
                  <a:solidFill>
                    <a:schemeClr val="tx1">
                      <a:lumMod val="65000"/>
                      <a:lumOff val="35000"/>
                    </a:schemeClr>
                  </a:solidFill>
                </a:defRPr>
              </a:lvl1pPr>
            </a:lstStyle>
            <a:p>
              <a:r>
                <a:rPr lang="fr-FR" sz="2800" dirty="0" err="1" smtClean="0"/>
                <a:t>Functional</a:t>
              </a:r>
              <a:r>
                <a:rPr lang="fr-FR" sz="2800" dirty="0" smtClean="0"/>
                <a:t> </a:t>
              </a:r>
              <a:r>
                <a:rPr lang="fr-FR" sz="2800" dirty="0" err="1" smtClean="0"/>
                <a:t>liraries</a:t>
              </a:r>
              <a:endParaRPr lang="fr-FR" sz="2800" dirty="0"/>
            </a:p>
          </p:txBody>
        </p:sp>
        <p:sp>
          <p:nvSpPr>
            <p:cNvPr id="56" name="Organigramme : Alternative 55"/>
            <p:cNvSpPr/>
            <p:nvPr/>
          </p:nvSpPr>
          <p:spPr>
            <a:xfrm>
              <a:off x="4284959" y="1721731"/>
              <a:ext cx="2315347" cy="2486205"/>
            </a:xfrm>
            <a:prstGeom prst="flowChartAlternateProcess">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3512" y="2329600"/>
              <a:ext cx="1062605" cy="1062605"/>
            </a:xfrm>
            <a:prstGeom prst="rect">
              <a:avLst/>
            </a:prstGeom>
          </p:spPr>
        </p:pic>
        <p:sp>
          <p:nvSpPr>
            <p:cNvPr id="58" name="ZoneTexte 57"/>
            <p:cNvSpPr txBox="1"/>
            <p:nvPr/>
          </p:nvSpPr>
          <p:spPr>
            <a:xfrm>
              <a:off x="5093028" y="1896072"/>
              <a:ext cx="823571" cy="369332"/>
            </a:xfrm>
            <a:prstGeom prst="rect">
              <a:avLst/>
            </a:prstGeom>
            <a:noFill/>
          </p:spPr>
          <p:txBody>
            <a:bodyPr wrap="square" rtlCol="0">
              <a:spAutoFit/>
            </a:bodyPr>
            <a:lstStyle/>
            <a:p>
              <a:r>
                <a:rPr lang="en-US" dirty="0" smtClean="0"/>
                <a:t>Pages</a:t>
              </a:r>
              <a:endParaRPr lang="en-US" dirty="0"/>
            </a:p>
          </p:txBody>
        </p:sp>
      </p:grpSp>
      <p:pic>
        <p:nvPicPr>
          <p:cNvPr id="59" name="Image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77915" y="2277797"/>
            <a:ext cx="1474432" cy="1535867"/>
          </a:xfrm>
          <a:prstGeom prst="rect">
            <a:avLst/>
          </a:prstGeom>
        </p:spPr>
      </p:pic>
      <p:sp>
        <p:nvSpPr>
          <p:cNvPr id="60" name="ZoneTexte 59"/>
          <p:cNvSpPr txBox="1"/>
          <p:nvPr/>
        </p:nvSpPr>
        <p:spPr>
          <a:xfrm>
            <a:off x="1386660" y="3457647"/>
            <a:ext cx="823571" cy="369332"/>
          </a:xfrm>
          <a:prstGeom prst="rect">
            <a:avLst/>
          </a:prstGeom>
          <a:noFill/>
        </p:spPr>
        <p:txBody>
          <a:bodyPr wrap="square" rtlCol="0">
            <a:spAutoFit/>
          </a:bodyPr>
          <a:lstStyle/>
          <a:p>
            <a:r>
              <a:rPr lang="en-US" dirty="0" smtClean="0"/>
              <a:t>Suite</a:t>
            </a:r>
            <a:endParaRPr lang="en-US" dirty="0"/>
          </a:p>
        </p:txBody>
      </p:sp>
      <p:sp>
        <p:nvSpPr>
          <p:cNvPr id="61" name="ZoneTexte 60"/>
          <p:cNvSpPr txBox="1"/>
          <p:nvPr/>
        </p:nvSpPr>
        <p:spPr>
          <a:xfrm>
            <a:off x="2537365" y="3299617"/>
            <a:ext cx="1024332" cy="646331"/>
          </a:xfrm>
          <a:prstGeom prst="rect">
            <a:avLst/>
          </a:prstGeom>
          <a:noFill/>
        </p:spPr>
        <p:txBody>
          <a:bodyPr wrap="square" rtlCol="0">
            <a:spAutoFit/>
          </a:bodyPr>
          <a:lstStyle/>
          <a:p>
            <a:r>
              <a:rPr lang="en-US" dirty="0" err="1" smtClean="0"/>
              <a:t>Mozium</a:t>
            </a:r>
            <a:r>
              <a:rPr lang="en-US" dirty="0" smtClean="0"/>
              <a:t> </a:t>
            </a:r>
            <a:r>
              <a:rPr lang="en-US" dirty="0" err="1" smtClean="0"/>
              <a:t>Config</a:t>
            </a:r>
            <a:endParaRPr lang="en-US" dirty="0"/>
          </a:p>
        </p:txBody>
      </p:sp>
      <p:sp>
        <p:nvSpPr>
          <p:cNvPr id="62" name="Chevron 61"/>
          <p:cNvSpPr/>
          <p:nvPr/>
        </p:nvSpPr>
        <p:spPr>
          <a:xfrm rot="16200000">
            <a:off x="7685247" y="3659234"/>
            <a:ext cx="530617" cy="651703"/>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63" name="ZoneTexte 62"/>
          <p:cNvSpPr txBox="1"/>
          <p:nvPr/>
        </p:nvSpPr>
        <p:spPr>
          <a:xfrm>
            <a:off x="7693068" y="3709848"/>
            <a:ext cx="1539337" cy="369332"/>
          </a:xfrm>
          <a:prstGeom prst="rect">
            <a:avLst/>
          </a:prstGeom>
          <a:noFill/>
        </p:spPr>
        <p:txBody>
          <a:bodyPr wrap="square" rtlCol="0">
            <a:spAutoFit/>
          </a:bodyPr>
          <a:lstStyle/>
          <a:p>
            <a:r>
              <a:rPr lang="fr-FR" dirty="0" smtClean="0"/>
              <a:t>API</a:t>
            </a:r>
            <a:endParaRPr lang="fr-FR" dirty="0"/>
          </a:p>
        </p:txBody>
      </p:sp>
    </p:spTree>
    <p:extLst>
      <p:ext uri="{BB962C8B-B14F-4D97-AF65-F5344CB8AC3E}">
        <p14:creationId xmlns:p14="http://schemas.microsoft.com/office/powerpoint/2010/main" val="2726631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9330" y="-88488"/>
            <a:ext cx="12241234" cy="6951406"/>
          </a:xfrm>
          <a:prstGeom prst="rect">
            <a:avLst/>
          </a:prstGeom>
          <a:noFill/>
          <a:ln w="0">
            <a:solidFill>
              <a:schemeClr val="bg2">
                <a:lumMod val="75000"/>
              </a:schemeClr>
            </a:solidFill>
          </a:ln>
        </p:spPr>
      </p:pic>
      <p:sp>
        <p:nvSpPr>
          <p:cNvPr id="3" name="ZoneTexte 2"/>
          <p:cNvSpPr txBox="1"/>
          <p:nvPr/>
        </p:nvSpPr>
        <p:spPr>
          <a:xfrm>
            <a:off x="5076006" y="-160091"/>
            <a:ext cx="4918398" cy="1200329"/>
          </a:xfrm>
          <a:prstGeom prst="rect">
            <a:avLst/>
          </a:prstGeom>
          <a:noFill/>
        </p:spPr>
        <p:txBody>
          <a:bodyPr wrap="square" rtlCol="0">
            <a:spAutoFit/>
          </a:bodyPr>
          <a:lstStyle/>
          <a:p>
            <a:r>
              <a:rPr lang="fr-FR" sz="5400" b="1" dirty="0" err="1" smtClean="0">
                <a:solidFill>
                  <a:schemeClr val="bg1">
                    <a:lumMod val="75000"/>
                  </a:schemeClr>
                </a:solidFill>
                <a:latin typeface="Impact" panose="020B0806030902050204" pitchFamily="34" charset="0"/>
              </a:rPr>
              <a:t>Desing</a:t>
            </a:r>
            <a:endParaRPr lang="fr-FR" sz="5400" b="1" dirty="0">
              <a:solidFill>
                <a:schemeClr val="bg1">
                  <a:lumMod val="75000"/>
                </a:schemeClr>
              </a:solidFill>
              <a:latin typeface="Impact" panose="020B0806030902050204" pitchFamily="34" charset="0"/>
            </a:endParaRPr>
          </a:p>
          <a:p>
            <a:endParaRPr lang="fr-FR" dirty="0"/>
          </a:p>
        </p:txBody>
      </p:sp>
      <p:sp>
        <p:nvSpPr>
          <p:cNvPr id="11" name="Organigramme : Alternative 10"/>
          <p:cNvSpPr/>
          <p:nvPr/>
        </p:nvSpPr>
        <p:spPr>
          <a:xfrm>
            <a:off x="560428" y="1002887"/>
            <a:ext cx="11085703" cy="5069676"/>
          </a:xfrm>
          <a:prstGeom prst="flowChartAlternateProcess">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p:nvSpPr>
        <p:spPr>
          <a:xfrm>
            <a:off x="2261062" y="4833160"/>
            <a:ext cx="9110389" cy="936048"/>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p:nvSpPr>
        <p:spPr>
          <a:xfrm>
            <a:off x="3729386" y="4949465"/>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rot="16200000">
            <a:off x="-747749" y="2413365"/>
            <a:ext cx="3883742" cy="923330"/>
          </a:xfrm>
          <a:prstGeom prst="rect">
            <a:avLst/>
          </a:prstGeom>
          <a:noFill/>
        </p:spPr>
        <p:txBody>
          <a:bodyPr wrap="square" rtlCol="0">
            <a:spAutoFit/>
          </a:bodyPr>
          <a:lstStyle/>
          <a:p>
            <a:r>
              <a:rPr lang="fr-FR" sz="5400" b="1" dirty="0" err="1" smtClean="0">
                <a:solidFill>
                  <a:schemeClr val="tx1">
                    <a:lumMod val="65000"/>
                    <a:lumOff val="35000"/>
                  </a:schemeClr>
                </a:solidFill>
              </a:rPr>
              <a:t>Mozium</a:t>
            </a:r>
            <a:endParaRPr lang="fr-FR" sz="5400" b="1" dirty="0">
              <a:solidFill>
                <a:schemeClr val="tx1">
                  <a:lumMod val="65000"/>
                  <a:lumOff val="35000"/>
                </a:schemeClr>
              </a:solidFill>
            </a:endParaRPr>
          </a:p>
        </p:txBody>
      </p:sp>
      <p:sp>
        <p:nvSpPr>
          <p:cNvPr id="20" name="ZoneTexte 19"/>
          <p:cNvSpPr txBox="1"/>
          <p:nvPr/>
        </p:nvSpPr>
        <p:spPr>
          <a:xfrm>
            <a:off x="2571298" y="5090337"/>
            <a:ext cx="2303189" cy="369332"/>
          </a:xfrm>
          <a:prstGeom prst="rect">
            <a:avLst/>
          </a:prstGeom>
          <a:noFill/>
        </p:spPr>
        <p:txBody>
          <a:bodyPr wrap="square" rtlCol="0">
            <a:spAutoFit/>
          </a:bodyPr>
          <a:lstStyle/>
          <a:p>
            <a:r>
              <a:rPr lang="fr-FR" b="1" dirty="0" smtClean="0">
                <a:solidFill>
                  <a:schemeClr val="tx1">
                    <a:lumMod val="65000"/>
                    <a:lumOff val="35000"/>
                  </a:schemeClr>
                </a:solidFill>
              </a:rPr>
              <a:t>Services</a:t>
            </a:r>
            <a:endParaRPr lang="fr-FR" b="1" dirty="0">
              <a:solidFill>
                <a:schemeClr val="tx1">
                  <a:lumMod val="65000"/>
                  <a:lumOff val="35000"/>
                </a:schemeClr>
              </a:solidFill>
            </a:endParaRPr>
          </a:p>
        </p:txBody>
      </p:sp>
      <p:sp>
        <p:nvSpPr>
          <p:cNvPr id="23" name="ZoneTexte 22"/>
          <p:cNvSpPr txBox="1"/>
          <p:nvPr/>
        </p:nvSpPr>
        <p:spPr>
          <a:xfrm>
            <a:off x="4234815" y="5118091"/>
            <a:ext cx="535119" cy="369332"/>
          </a:xfrm>
          <a:prstGeom prst="rect">
            <a:avLst/>
          </a:prstGeom>
          <a:noFill/>
        </p:spPr>
        <p:txBody>
          <a:bodyPr wrap="square" rtlCol="0">
            <a:spAutoFit/>
          </a:bodyPr>
          <a:lstStyle/>
          <a:p>
            <a:r>
              <a:rPr lang="fr-FR" b="1" dirty="0" smtClean="0">
                <a:solidFill>
                  <a:schemeClr val="tx1">
                    <a:lumMod val="65000"/>
                    <a:lumOff val="35000"/>
                  </a:schemeClr>
                </a:solidFill>
              </a:rPr>
              <a:t>Log</a:t>
            </a:r>
            <a:endParaRPr lang="fr-FR" b="1" dirty="0">
              <a:solidFill>
                <a:schemeClr val="tx1">
                  <a:lumMod val="65000"/>
                  <a:lumOff val="35000"/>
                </a:schemeClr>
              </a:solidFill>
            </a:endParaRPr>
          </a:p>
        </p:txBody>
      </p:sp>
      <p:sp>
        <p:nvSpPr>
          <p:cNvPr id="24" name="Hexagone 23"/>
          <p:cNvSpPr/>
          <p:nvPr/>
        </p:nvSpPr>
        <p:spPr>
          <a:xfrm>
            <a:off x="5556118" y="4935787"/>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Hexagone 28"/>
          <p:cNvSpPr/>
          <p:nvPr/>
        </p:nvSpPr>
        <p:spPr>
          <a:xfrm>
            <a:off x="7424446" y="4935787"/>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Hexagone 29"/>
          <p:cNvSpPr/>
          <p:nvPr/>
        </p:nvSpPr>
        <p:spPr>
          <a:xfrm>
            <a:off x="9260173" y="4949465"/>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5888535" y="5090337"/>
            <a:ext cx="2015615" cy="369332"/>
          </a:xfrm>
          <a:prstGeom prst="rect">
            <a:avLst/>
          </a:prstGeom>
          <a:noFill/>
        </p:spPr>
        <p:txBody>
          <a:bodyPr wrap="square" rtlCol="0">
            <a:spAutoFit/>
          </a:bodyPr>
          <a:lstStyle/>
          <a:p>
            <a:r>
              <a:rPr lang="fr-FR" b="1" dirty="0" err="1" smtClean="0">
                <a:solidFill>
                  <a:schemeClr val="tx1">
                    <a:lumMod val="65000"/>
                    <a:lumOff val="35000"/>
                  </a:schemeClr>
                </a:solidFill>
              </a:rPr>
              <a:t>Reporting</a:t>
            </a:r>
            <a:endParaRPr lang="fr-FR" b="1" dirty="0">
              <a:solidFill>
                <a:schemeClr val="tx1">
                  <a:lumMod val="65000"/>
                  <a:lumOff val="35000"/>
                </a:schemeClr>
              </a:solidFill>
            </a:endParaRPr>
          </a:p>
        </p:txBody>
      </p:sp>
      <p:sp>
        <p:nvSpPr>
          <p:cNvPr id="32" name="ZoneTexte 31"/>
          <p:cNvSpPr txBox="1"/>
          <p:nvPr/>
        </p:nvSpPr>
        <p:spPr>
          <a:xfrm>
            <a:off x="7484152" y="5090337"/>
            <a:ext cx="1672252" cy="369332"/>
          </a:xfrm>
          <a:prstGeom prst="rect">
            <a:avLst/>
          </a:prstGeom>
          <a:noFill/>
        </p:spPr>
        <p:txBody>
          <a:bodyPr wrap="square" rtlCol="0">
            <a:spAutoFit/>
          </a:bodyPr>
          <a:lstStyle/>
          <a:p>
            <a:r>
              <a:rPr lang="fr-FR" b="1" dirty="0" smtClean="0">
                <a:solidFill>
                  <a:schemeClr val="tx1">
                    <a:lumMod val="65000"/>
                    <a:lumOff val="35000"/>
                  </a:schemeClr>
                </a:solidFill>
              </a:rPr>
              <a:t>Documentation</a:t>
            </a:r>
            <a:endParaRPr lang="fr-FR" b="1" dirty="0">
              <a:solidFill>
                <a:schemeClr val="tx1">
                  <a:lumMod val="65000"/>
                  <a:lumOff val="35000"/>
                </a:schemeClr>
              </a:solidFill>
            </a:endParaRPr>
          </a:p>
        </p:txBody>
      </p:sp>
      <p:sp>
        <p:nvSpPr>
          <p:cNvPr id="33" name="ZoneTexte 32"/>
          <p:cNvSpPr txBox="1"/>
          <p:nvPr/>
        </p:nvSpPr>
        <p:spPr>
          <a:xfrm>
            <a:off x="9801280" y="5090337"/>
            <a:ext cx="1141092" cy="369332"/>
          </a:xfrm>
          <a:prstGeom prst="rect">
            <a:avLst/>
          </a:prstGeom>
          <a:noFill/>
        </p:spPr>
        <p:txBody>
          <a:bodyPr wrap="square" rtlCol="0">
            <a:spAutoFit/>
          </a:bodyPr>
          <a:lstStyle/>
          <a:p>
            <a:r>
              <a:rPr lang="fr-FR" b="1" dirty="0" smtClean="0">
                <a:solidFill>
                  <a:schemeClr val="tx1">
                    <a:lumMod val="65000"/>
                    <a:lumOff val="35000"/>
                  </a:schemeClr>
                </a:solidFill>
              </a:rPr>
              <a:t>,,,</a:t>
            </a:r>
            <a:endParaRPr lang="fr-FR" b="1" dirty="0">
              <a:solidFill>
                <a:schemeClr val="tx1">
                  <a:lumMod val="65000"/>
                  <a:lumOff val="35000"/>
                </a:schemeClr>
              </a:solidFill>
            </a:endParaRPr>
          </a:p>
        </p:txBody>
      </p:sp>
      <p:sp>
        <p:nvSpPr>
          <p:cNvPr id="34" name="Hexagone 33"/>
          <p:cNvSpPr/>
          <p:nvPr/>
        </p:nvSpPr>
        <p:spPr>
          <a:xfrm>
            <a:off x="2255545" y="3699104"/>
            <a:ext cx="9110389" cy="936048"/>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Hexagone 34"/>
          <p:cNvSpPr/>
          <p:nvPr/>
        </p:nvSpPr>
        <p:spPr>
          <a:xfrm>
            <a:off x="2255545" y="2575437"/>
            <a:ext cx="9110389" cy="936048"/>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Hexagone 35"/>
          <p:cNvSpPr/>
          <p:nvPr/>
        </p:nvSpPr>
        <p:spPr>
          <a:xfrm>
            <a:off x="2247231" y="1434178"/>
            <a:ext cx="9110389" cy="936048"/>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2466745" y="3942776"/>
            <a:ext cx="2687146" cy="369332"/>
          </a:xfrm>
          <a:prstGeom prst="rect">
            <a:avLst/>
          </a:prstGeom>
          <a:noFill/>
        </p:spPr>
        <p:txBody>
          <a:bodyPr wrap="square" rtlCol="0">
            <a:spAutoFit/>
          </a:bodyPr>
          <a:lstStyle/>
          <a:p>
            <a:r>
              <a:rPr lang="fr-FR" b="1" dirty="0" smtClean="0">
                <a:solidFill>
                  <a:schemeClr val="tx1">
                    <a:lumMod val="65000"/>
                    <a:lumOff val="35000"/>
                  </a:schemeClr>
                </a:solidFill>
              </a:rPr>
              <a:t>Drivers </a:t>
            </a:r>
            <a:r>
              <a:rPr lang="fr-FR" b="1" dirty="0" err="1" smtClean="0">
                <a:solidFill>
                  <a:schemeClr val="tx1">
                    <a:lumMod val="65000"/>
                    <a:lumOff val="35000"/>
                  </a:schemeClr>
                </a:solidFill>
              </a:rPr>
              <a:t>Implementations</a:t>
            </a:r>
            <a:endParaRPr lang="fr-FR" b="1" dirty="0">
              <a:solidFill>
                <a:schemeClr val="tx1">
                  <a:lumMod val="65000"/>
                  <a:lumOff val="35000"/>
                </a:schemeClr>
              </a:solidFill>
            </a:endParaRPr>
          </a:p>
        </p:txBody>
      </p:sp>
      <p:sp>
        <p:nvSpPr>
          <p:cNvPr id="38" name="ZoneTexte 37"/>
          <p:cNvSpPr txBox="1"/>
          <p:nvPr/>
        </p:nvSpPr>
        <p:spPr>
          <a:xfrm>
            <a:off x="2388860" y="2849999"/>
            <a:ext cx="2687146" cy="369332"/>
          </a:xfrm>
          <a:prstGeom prst="rect">
            <a:avLst/>
          </a:prstGeom>
          <a:noFill/>
        </p:spPr>
        <p:txBody>
          <a:bodyPr wrap="square" rtlCol="0">
            <a:spAutoFit/>
          </a:bodyPr>
          <a:lstStyle/>
          <a:p>
            <a:r>
              <a:rPr lang="fr-FR" b="1" dirty="0" err="1" smtClean="0">
                <a:solidFill>
                  <a:schemeClr val="tx1">
                    <a:lumMod val="65000"/>
                    <a:lumOff val="35000"/>
                  </a:schemeClr>
                </a:solidFill>
              </a:rPr>
              <a:t>Core</a:t>
            </a:r>
            <a:endParaRPr lang="fr-FR" b="1" dirty="0">
              <a:solidFill>
                <a:schemeClr val="tx1">
                  <a:lumMod val="65000"/>
                  <a:lumOff val="35000"/>
                </a:schemeClr>
              </a:solidFill>
            </a:endParaRPr>
          </a:p>
        </p:txBody>
      </p:sp>
      <p:sp>
        <p:nvSpPr>
          <p:cNvPr id="39" name="ZoneTexte 38"/>
          <p:cNvSpPr txBox="1"/>
          <p:nvPr/>
        </p:nvSpPr>
        <p:spPr>
          <a:xfrm>
            <a:off x="2466745" y="1697790"/>
            <a:ext cx="2687146" cy="369332"/>
          </a:xfrm>
          <a:prstGeom prst="rect">
            <a:avLst/>
          </a:prstGeom>
          <a:noFill/>
        </p:spPr>
        <p:txBody>
          <a:bodyPr wrap="square" rtlCol="0">
            <a:spAutoFit/>
          </a:bodyPr>
          <a:lstStyle/>
          <a:p>
            <a:r>
              <a:rPr lang="fr-FR" b="1" dirty="0" smtClean="0">
                <a:solidFill>
                  <a:schemeClr val="tx1">
                    <a:lumMod val="65000"/>
                    <a:lumOff val="35000"/>
                  </a:schemeClr>
                </a:solidFill>
              </a:rPr>
              <a:t>API</a:t>
            </a:r>
            <a:endParaRPr lang="fr-FR" b="1" dirty="0">
              <a:solidFill>
                <a:schemeClr val="tx1">
                  <a:lumMod val="65000"/>
                  <a:lumOff val="35000"/>
                </a:schemeClr>
              </a:solidFill>
            </a:endParaRPr>
          </a:p>
        </p:txBody>
      </p:sp>
      <p:sp>
        <p:nvSpPr>
          <p:cNvPr id="40" name="ZoneTexte 39"/>
          <p:cNvSpPr txBox="1"/>
          <p:nvPr/>
        </p:nvSpPr>
        <p:spPr>
          <a:xfrm>
            <a:off x="7129751" y="263724"/>
            <a:ext cx="4227869" cy="584775"/>
          </a:xfrm>
          <a:prstGeom prst="rect">
            <a:avLst/>
          </a:prstGeom>
          <a:noFill/>
        </p:spPr>
        <p:txBody>
          <a:bodyPr wrap="square" rtlCol="0">
            <a:spAutoFit/>
          </a:bodyPr>
          <a:lstStyle/>
          <a:p>
            <a:r>
              <a:rPr lang="fr-FR" sz="3200" b="1" dirty="0" err="1" smtClean="0">
                <a:solidFill>
                  <a:schemeClr val="accent4">
                    <a:lumMod val="50000"/>
                  </a:schemeClr>
                </a:solidFill>
              </a:rPr>
              <a:t>Mozium</a:t>
            </a:r>
            <a:endParaRPr lang="fr-FR" sz="3200" b="1" dirty="0">
              <a:solidFill>
                <a:schemeClr val="accent4">
                  <a:lumMod val="50000"/>
                </a:schemeClr>
              </a:solidFill>
            </a:endParaRPr>
          </a:p>
        </p:txBody>
      </p:sp>
      <p:sp>
        <p:nvSpPr>
          <p:cNvPr id="41" name="Hexagone 40"/>
          <p:cNvSpPr/>
          <p:nvPr/>
        </p:nvSpPr>
        <p:spPr>
          <a:xfrm>
            <a:off x="5165157" y="3804938"/>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Hexagone 41"/>
          <p:cNvSpPr/>
          <p:nvPr/>
        </p:nvSpPr>
        <p:spPr>
          <a:xfrm>
            <a:off x="7084771" y="3814281"/>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p:cNvSpPr txBox="1"/>
          <p:nvPr/>
        </p:nvSpPr>
        <p:spPr>
          <a:xfrm>
            <a:off x="5468537" y="3930650"/>
            <a:ext cx="2015615" cy="369332"/>
          </a:xfrm>
          <a:prstGeom prst="rect">
            <a:avLst/>
          </a:prstGeom>
          <a:noFill/>
        </p:spPr>
        <p:txBody>
          <a:bodyPr wrap="square" rtlCol="0">
            <a:spAutoFit/>
          </a:bodyPr>
          <a:lstStyle/>
          <a:p>
            <a:r>
              <a:rPr lang="fr-FR" b="1" dirty="0" err="1" smtClean="0">
                <a:solidFill>
                  <a:schemeClr val="tx1">
                    <a:lumMod val="65000"/>
                    <a:lumOff val="35000"/>
                  </a:schemeClr>
                </a:solidFill>
              </a:rPr>
              <a:t>Selenium</a:t>
            </a:r>
            <a:endParaRPr lang="fr-FR" b="1" dirty="0">
              <a:solidFill>
                <a:schemeClr val="tx1">
                  <a:lumMod val="65000"/>
                  <a:lumOff val="35000"/>
                </a:schemeClr>
              </a:solidFill>
            </a:endParaRPr>
          </a:p>
        </p:txBody>
      </p:sp>
      <p:sp>
        <p:nvSpPr>
          <p:cNvPr id="44" name="ZoneTexte 43"/>
          <p:cNvSpPr txBox="1"/>
          <p:nvPr/>
        </p:nvSpPr>
        <p:spPr>
          <a:xfrm>
            <a:off x="7312470" y="3930650"/>
            <a:ext cx="2015615" cy="369332"/>
          </a:xfrm>
          <a:prstGeom prst="rect">
            <a:avLst/>
          </a:prstGeom>
          <a:noFill/>
        </p:spPr>
        <p:txBody>
          <a:bodyPr wrap="square" rtlCol="0">
            <a:spAutoFit/>
          </a:bodyPr>
          <a:lstStyle/>
          <a:p>
            <a:r>
              <a:rPr lang="fr-FR" b="1" dirty="0" err="1" smtClean="0">
                <a:solidFill>
                  <a:schemeClr val="tx1">
                    <a:lumMod val="65000"/>
                    <a:lumOff val="35000"/>
                  </a:schemeClr>
                </a:solidFill>
              </a:rPr>
              <a:t>Appium</a:t>
            </a:r>
            <a:endParaRPr lang="fr-FR" b="1" dirty="0">
              <a:solidFill>
                <a:schemeClr val="tx1">
                  <a:lumMod val="65000"/>
                  <a:lumOff val="35000"/>
                </a:schemeClr>
              </a:solidFill>
            </a:endParaRPr>
          </a:p>
        </p:txBody>
      </p:sp>
      <p:sp>
        <p:nvSpPr>
          <p:cNvPr id="45" name="Hexagone 44"/>
          <p:cNvSpPr/>
          <p:nvPr/>
        </p:nvSpPr>
        <p:spPr>
          <a:xfrm>
            <a:off x="9041029" y="3808734"/>
            <a:ext cx="1682199" cy="711501"/>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9184690" y="3921330"/>
            <a:ext cx="2015615" cy="369332"/>
          </a:xfrm>
          <a:prstGeom prst="rect">
            <a:avLst/>
          </a:prstGeom>
          <a:noFill/>
        </p:spPr>
        <p:txBody>
          <a:bodyPr wrap="square" rtlCol="0">
            <a:spAutoFit/>
          </a:bodyPr>
          <a:lstStyle/>
          <a:p>
            <a:r>
              <a:rPr lang="fr-FR" b="1" dirty="0" err="1" smtClean="0">
                <a:solidFill>
                  <a:schemeClr val="tx1">
                    <a:lumMod val="65000"/>
                    <a:lumOff val="35000"/>
                  </a:schemeClr>
                </a:solidFill>
              </a:rPr>
              <a:t>Extent</a:t>
            </a:r>
            <a:r>
              <a:rPr lang="fr-FR" b="1" dirty="0" smtClean="0">
                <a:solidFill>
                  <a:schemeClr val="tx1">
                    <a:lumMod val="65000"/>
                    <a:lumOff val="35000"/>
                  </a:schemeClr>
                </a:solidFill>
              </a:rPr>
              <a:t> Report</a:t>
            </a:r>
            <a:endParaRPr lang="fr-FR" b="1" dirty="0">
              <a:solidFill>
                <a:schemeClr val="tx1">
                  <a:lumMod val="65000"/>
                  <a:lumOff val="35000"/>
                </a:schemeClr>
              </a:solidFill>
            </a:endParaRPr>
          </a:p>
        </p:txBody>
      </p:sp>
    </p:spTree>
    <p:extLst>
      <p:ext uri="{BB962C8B-B14F-4D97-AF65-F5344CB8AC3E}">
        <p14:creationId xmlns:p14="http://schemas.microsoft.com/office/powerpoint/2010/main" val="87067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0" y="0"/>
            <a:ext cx="12192000" cy="6858000"/>
          </a:xfrm>
          <a:prstGeom prst="rect">
            <a:avLst/>
          </a:prstGeom>
        </p:spPr>
      </p:pic>
      <p:sp>
        <p:nvSpPr>
          <p:cNvPr id="9" name="ZoneTexte 8"/>
          <p:cNvSpPr txBox="1"/>
          <p:nvPr/>
        </p:nvSpPr>
        <p:spPr>
          <a:xfrm>
            <a:off x="2060199" y="1331165"/>
            <a:ext cx="5525729" cy="477054"/>
          </a:xfrm>
          <a:prstGeom prst="rect">
            <a:avLst/>
          </a:prstGeom>
          <a:noFill/>
        </p:spPr>
        <p:txBody>
          <a:bodyPr wrap="square" lIns="612000" tIns="0" rIns="252000" rtlCol="0">
            <a:spAutoFit/>
          </a:bodyPr>
          <a:lstStyle/>
          <a:p>
            <a:r>
              <a:rPr lang="fr-FR" sz="2800" dirty="0" smtClean="0">
                <a:solidFill>
                  <a:schemeClr val="bg1">
                    <a:lumMod val="85000"/>
                  </a:schemeClr>
                </a:solidFill>
              </a:rPr>
              <a:t> </a:t>
            </a:r>
            <a:r>
              <a:rPr lang="fr-FR" sz="2800" dirty="0" err="1" smtClean="0">
                <a:solidFill>
                  <a:schemeClr val="bg1">
                    <a:lumMod val="85000"/>
                  </a:schemeClr>
                </a:solidFill>
              </a:rPr>
              <a:t>Context</a:t>
            </a:r>
            <a:endParaRPr lang="fr-FR" sz="2800" dirty="0">
              <a:solidFill>
                <a:schemeClr val="bg1">
                  <a:lumMod val="85000"/>
                </a:schemeClr>
              </a:solidFill>
            </a:endParaRPr>
          </a:p>
        </p:txBody>
      </p:sp>
      <p:sp>
        <p:nvSpPr>
          <p:cNvPr id="10" name="ZoneTexte 9"/>
          <p:cNvSpPr txBox="1"/>
          <p:nvPr/>
        </p:nvSpPr>
        <p:spPr>
          <a:xfrm>
            <a:off x="6476885" y="773008"/>
            <a:ext cx="2664542" cy="707886"/>
          </a:xfrm>
          <a:prstGeom prst="rect">
            <a:avLst/>
          </a:prstGeom>
          <a:noFill/>
        </p:spPr>
        <p:txBody>
          <a:bodyPr wrap="square" rtlCol="0">
            <a:spAutoFit/>
          </a:bodyPr>
          <a:lstStyle/>
          <a:p>
            <a:r>
              <a:rPr lang="fr-FR" sz="4000" b="1" dirty="0" smtClean="0">
                <a:solidFill>
                  <a:schemeClr val="accent4">
                    <a:lumMod val="75000"/>
                  </a:schemeClr>
                </a:solidFill>
              </a:rPr>
              <a:t>Agenda</a:t>
            </a:r>
            <a:endParaRPr lang="fr-FR" sz="4000" b="1" dirty="0">
              <a:solidFill>
                <a:schemeClr val="accent4">
                  <a:lumMod val="75000"/>
                </a:schemeClr>
              </a:solidFill>
            </a:endParaRPr>
          </a:p>
        </p:txBody>
      </p:sp>
      <p:pic>
        <p:nvPicPr>
          <p:cNvPr id="11" name="Image 10"/>
          <p:cNvPicPr>
            <a:picLocks noChangeAspect="1"/>
          </p:cNvPicPr>
          <p:nvPr/>
        </p:nvPicPr>
        <p:blipFill>
          <a:blip r:embed="rId3"/>
          <a:stretch>
            <a:fillRect/>
          </a:stretch>
        </p:blipFill>
        <p:spPr>
          <a:xfrm>
            <a:off x="2060199" y="1434483"/>
            <a:ext cx="291810" cy="297691"/>
          </a:xfrm>
          <a:prstGeom prst="rect">
            <a:avLst/>
          </a:prstGeom>
        </p:spPr>
      </p:pic>
      <p:sp>
        <p:nvSpPr>
          <p:cNvPr id="13" name="ZoneTexte 12"/>
          <p:cNvSpPr txBox="1"/>
          <p:nvPr/>
        </p:nvSpPr>
        <p:spPr>
          <a:xfrm>
            <a:off x="2060199" y="1827691"/>
            <a:ext cx="5525729" cy="477054"/>
          </a:xfrm>
          <a:prstGeom prst="rect">
            <a:avLst/>
          </a:prstGeom>
          <a:noFill/>
        </p:spPr>
        <p:txBody>
          <a:bodyPr wrap="square" lIns="612000" tIns="0" rIns="252000" rtlCol="0">
            <a:spAutoFit/>
          </a:bodyPr>
          <a:lstStyle>
            <a:defPPr>
              <a:defRPr lang="fr-FR"/>
            </a:defPPr>
            <a:lvl1pPr>
              <a:defRPr sz="2800">
                <a:solidFill>
                  <a:schemeClr val="bg1">
                    <a:lumMod val="85000"/>
                  </a:schemeClr>
                </a:solidFill>
              </a:defRPr>
            </a:lvl1pPr>
          </a:lstStyle>
          <a:p>
            <a:r>
              <a:rPr lang="fr" dirty="0" smtClean="0">
                <a:sym typeface="Times New Roman"/>
              </a:rPr>
              <a:t> Pourquoi </a:t>
            </a:r>
            <a:r>
              <a:rPr lang="fr" dirty="0">
                <a:sym typeface="Times New Roman"/>
              </a:rPr>
              <a:t>automatiser?</a:t>
            </a:r>
          </a:p>
        </p:txBody>
      </p:sp>
      <p:pic>
        <p:nvPicPr>
          <p:cNvPr id="14" name="Image 13"/>
          <p:cNvPicPr>
            <a:picLocks noChangeAspect="1"/>
          </p:cNvPicPr>
          <p:nvPr/>
        </p:nvPicPr>
        <p:blipFill>
          <a:blip r:embed="rId3"/>
          <a:stretch>
            <a:fillRect/>
          </a:stretch>
        </p:blipFill>
        <p:spPr>
          <a:xfrm>
            <a:off x="2060199" y="1931009"/>
            <a:ext cx="291810" cy="297691"/>
          </a:xfrm>
          <a:prstGeom prst="rect">
            <a:avLst/>
          </a:prstGeom>
        </p:spPr>
      </p:pic>
      <p:sp>
        <p:nvSpPr>
          <p:cNvPr id="15" name="ZoneTexte 14"/>
          <p:cNvSpPr txBox="1"/>
          <p:nvPr/>
        </p:nvSpPr>
        <p:spPr>
          <a:xfrm>
            <a:off x="2060199" y="2314390"/>
            <a:ext cx="9112106" cy="477054"/>
          </a:xfrm>
          <a:prstGeom prst="rect">
            <a:avLst/>
          </a:prstGeom>
          <a:noFill/>
        </p:spPr>
        <p:txBody>
          <a:bodyPr wrap="square" lIns="612000" tIns="0" rIns="252000" rtlCol="0">
            <a:spAutoFit/>
          </a:bodyPr>
          <a:lstStyle/>
          <a:p>
            <a:pPr marL="76200" lvl="0">
              <a:buClr>
                <a:schemeClr val="dk1"/>
              </a:buClr>
              <a:buSzPct val="100000"/>
            </a:pPr>
            <a:r>
              <a:rPr lang="fr" sz="2800" dirty="0">
                <a:solidFill>
                  <a:schemeClr val="bg1">
                    <a:lumMod val="85000"/>
                  </a:schemeClr>
                </a:solidFill>
                <a:sym typeface="Times New Roman"/>
              </a:rPr>
              <a:t>Facile à faire l’automatisation</a:t>
            </a:r>
          </a:p>
        </p:txBody>
      </p:sp>
      <p:pic>
        <p:nvPicPr>
          <p:cNvPr id="16" name="Image 15"/>
          <p:cNvPicPr>
            <a:picLocks noChangeAspect="1"/>
          </p:cNvPicPr>
          <p:nvPr/>
        </p:nvPicPr>
        <p:blipFill>
          <a:blip r:embed="rId3"/>
          <a:stretch>
            <a:fillRect/>
          </a:stretch>
        </p:blipFill>
        <p:spPr>
          <a:xfrm>
            <a:off x="2060199" y="2417708"/>
            <a:ext cx="291810" cy="297691"/>
          </a:xfrm>
          <a:prstGeom prst="rect">
            <a:avLst/>
          </a:prstGeom>
        </p:spPr>
      </p:pic>
      <p:sp>
        <p:nvSpPr>
          <p:cNvPr id="17" name="ZoneTexte 16"/>
          <p:cNvSpPr txBox="1"/>
          <p:nvPr/>
        </p:nvSpPr>
        <p:spPr>
          <a:xfrm>
            <a:off x="2060199" y="2761759"/>
            <a:ext cx="8721408" cy="477054"/>
          </a:xfrm>
          <a:prstGeom prst="rect">
            <a:avLst/>
          </a:prstGeom>
          <a:noFill/>
        </p:spPr>
        <p:txBody>
          <a:bodyPr wrap="square" lIns="612000" tIns="0" rIns="252000" rtlCol="0">
            <a:spAutoFit/>
          </a:bodyPr>
          <a:lstStyle/>
          <a:p>
            <a:pPr marL="76200">
              <a:buClr>
                <a:schemeClr val="dk1"/>
              </a:buClr>
              <a:buSzPct val="100000"/>
            </a:pPr>
            <a:r>
              <a:rPr lang="fr" sz="2800" dirty="0">
                <a:solidFill>
                  <a:schemeClr val="bg1">
                    <a:lumMod val="85000"/>
                  </a:schemeClr>
                </a:solidFill>
                <a:sym typeface="Times New Roman"/>
              </a:rPr>
              <a:t>Choisir une approche d’automatisation des tests</a:t>
            </a:r>
          </a:p>
        </p:txBody>
      </p:sp>
      <p:pic>
        <p:nvPicPr>
          <p:cNvPr id="18" name="Image 17"/>
          <p:cNvPicPr>
            <a:picLocks noChangeAspect="1"/>
          </p:cNvPicPr>
          <p:nvPr/>
        </p:nvPicPr>
        <p:blipFill>
          <a:blip r:embed="rId3"/>
          <a:stretch>
            <a:fillRect/>
          </a:stretch>
        </p:blipFill>
        <p:spPr>
          <a:xfrm>
            <a:off x="2060199" y="2865077"/>
            <a:ext cx="291810" cy="297691"/>
          </a:xfrm>
          <a:prstGeom prst="rect">
            <a:avLst/>
          </a:prstGeom>
        </p:spPr>
      </p:pic>
      <p:sp>
        <p:nvSpPr>
          <p:cNvPr id="19" name="ZoneTexte 18"/>
          <p:cNvSpPr txBox="1"/>
          <p:nvPr/>
        </p:nvSpPr>
        <p:spPr>
          <a:xfrm>
            <a:off x="2060199" y="3238620"/>
            <a:ext cx="8621656" cy="477054"/>
          </a:xfrm>
          <a:prstGeom prst="rect">
            <a:avLst/>
          </a:prstGeom>
          <a:noFill/>
        </p:spPr>
        <p:txBody>
          <a:bodyPr wrap="square" lIns="612000" tIns="0" rIns="252000" rtlCol="0">
            <a:spAutoFit/>
          </a:bodyPr>
          <a:lstStyle/>
          <a:p>
            <a:pPr marL="76200" lvl="0">
              <a:buClr>
                <a:schemeClr val="dk1"/>
              </a:buClr>
              <a:buSzPct val="100000"/>
            </a:pPr>
            <a:r>
              <a:rPr lang="fr" sz="2800" dirty="0">
                <a:solidFill>
                  <a:schemeClr val="bg1">
                    <a:lumMod val="85000"/>
                  </a:schemeClr>
                </a:solidFill>
                <a:sym typeface="Times New Roman"/>
              </a:rPr>
              <a:t>Qu’est ce que Selenium webDriver?</a:t>
            </a:r>
          </a:p>
        </p:txBody>
      </p:sp>
      <p:pic>
        <p:nvPicPr>
          <p:cNvPr id="20" name="Image 19"/>
          <p:cNvPicPr>
            <a:picLocks noChangeAspect="1"/>
          </p:cNvPicPr>
          <p:nvPr/>
        </p:nvPicPr>
        <p:blipFill>
          <a:blip r:embed="rId3"/>
          <a:stretch>
            <a:fillRect/>
          </a:stretch>
        </p:blipFill>
        <p:spPr>
          <a:xfrm>
            <a:off x="2060199" y="3341938"/>
            <a:ext cx="291810" cy="297691"/>
          </a:xfrm>
          <a:prstGeom prst="rect">
            <a:avLst/>
          </a:prstGeom>
        </p:spPr>
      </p:pic>
      <p:sp>
        <p:nvSpPr>
          <p:cNvPr id="21" name="ZoneTexte 20"/>
          <p:cNvSpPr txBox="1"/>
          <p:nvPr/>
        </p:nvSpPr>
        <p:spPr>
          <a:xfrm>
            <a:off x="2060199" y="3695821"/>
            <a:ext cx="7948325" cy="477054"/>
          </a:xfrm>
          <a:prstGeom prst="rect">
            <a:avLst/>
          </a:prstGeom>
          <a:noFill/>
        </p:spPr>
        <p:txBody>
          <a:bodyPr wrap="square" lIns="612000" tIns="0" rIns="252000" rtlCol="0">
            <a:spAutoFit/>
          </a:bodyPr>
          <a:lstStyle/>
          <a:p>
            <a:pPr marL="76200">
              <a:buClr>
                <a:schemeClr val="dk1"/>
              </a:buClr>
              <a:buSzPct val="100000"/>
            </a:pPr>
            <a:r>
              <a:rPr lang="fr" sz="2800" dirty="0">
                <a:solidFill>
                  <a:schemeClr val="bg1">
                    <a:lumMod val="85000"/>
                  </a:schemeClr>
                </a:solidFill>
                <a:sym typeface="Times New Roman"/>
              </a:rPr>
              <a:t>Pourquoi utiliser un Framework?</a:t>
            </a:r>
          </a:p>
        </p:txBody>
      </p:sp>
      <p:pic>
        <p:nvPicPr>
          <p:cNvPr id="22" name="Image 21"/>
          <p:cNvPicPr>
            <a:picLocks noChangeAspect="1"/>
          </p:cNvPicPr>
          <p:nvPr/>
        </p:nvPicPr>
        <p:blipFill>
          <a:blip r:embed="rId3"/>
          <a:stretch>
            <a:fillRect/>
          </a:stretch>
        </p:blipFill>
        <p:spPr>
          <a:xfrm>
            <a:off x="2060199" y="3799139"/>
            <a:ext cx="291810" cy="297691"/>
          </a:xfrm>
          <a:prstGeom prst="rect">
            <a:avLst/>
          </a:prstGeom>
        </p:spPr>
      </p:pic>
      <p:pic>
        <p:nvPicPr>
          <p:cNvPr id="24" name="Image 23"/>
          <p:cNvPicPr>
            <a:picLocks noChangeAspect="1"/>
          </p:cNvPicPr>
          <p:nvPr/>
        </p:nvPicPr>
        <p:blipFill>
          <a:blip r:embed="rId3"/>
          <a:stretch>
            <a:fillRect/>
          </a:stretch>
        </p:blipFill>
        <p:spPr>
          <a:xfrm>
            <a:off x="2060199" y="4276011"/>
            <a:ext cx="291810" cy="297691"/>
          </a:xfrm>
          <a:prstGeom prst="rect">
            <a:avLst/>
          </a:prstGeom>
        </p:spPr>
      </p:pic>
      <p:pic>
        <p:nvPicPr>
          <p:cNvPr id="28" name="Image 27"/>
          <p:cNvPicPr>
            <a:picLocks noChangeAspect="1"/>
          </p:cNvPicPr>
          <p:nvPr/>
        </p:nvPicPr>
        <p:blipFill>
          <a:blip r:embed="rId3"/>
          <a:stretch>
            <a:fillRect/>
          </a:stretch>
        </p:blipFill>
        <p:spPr>
          <a:xfrm>
            <a:off x="2060199" y="4767630"/>
            <a:ext cx="291810" cy="297691"/>
          </a:xfrm>
          <a:prstGeom prst="rect">
            <a:avLst/>
          </a:prstGeom>
        </p:spPr>
      </p:pic>
      <p:sp>
        <p:nvSpPr>
          <p:cNvPr id="29" name="ZoneTexte 28"/>
          <p:cNvSpPr txBox="1"/>
          <p:nvPr/>
        </p:nvSpPr>
        <p:spPr>
          <a:xfrm>
            <a:off x="2060198" y="4206223"/>
            <a:ext cx="5525729" cy="907941"/>
          </a:xfrm>
          <a:prstGeom prst="rect">
            <a:avLst/>
          </a:prstGeom>
          <a:noFill/>
        </p:spPr>
        <p:txBody>
          <a:bodyPr wrap="square" lIns="612000" tIns="0" rIns="252000" rtlCol="0">
            <a:spAutoFit/>
          </a:bodyPr>
          <a:lstStyle/>
          <a:p>
            <a:pPr marL="76200" lvl="0">
              <a:buClr>
                <a:schemeClr val="dk1"/>
              </a:buClr>
              <a:buSzPct val="100000"/>
            </a:pPr>
            <a:r>
              <a:rPr lang="fr" sz="2800" dirty="0">
                <a:solidFill>
                  <a:schemeClr val="bg1">
                    <a:lumMod val="85000"/>
                  </a:schemeClr>
                </a:solidFill>
                <a:sym typeface="Times New Roman"/>
              </a:rPr>
              <a:t>Modèle architectural</a:t>
            </a:r>
          </a:p>
          <a:p>
            <a:endParaRPr lang="fr-FR" sz="2800" dirty="0">
              <a:solidFill>
                <a:schemeClr val="bg1">
                  <a:lumMod val="85000"/>
                </a:schemeClr>
              </a:solidFill>
            </a:endParaRPr>
          </a:p>
        </p:txBody>
      </p:sp>
      <p:sp>
        <p:nvSpPr>
          <p:cNvPr id="30" name="ZoneTexte 29"/>
          <p:cNvSpPr txBox="1"/>
          <p:nvPr/>
        </p:nvSpPr>
        <p:spPr>
          <a:xfrm>
            <a:off x="2081334" y="4713348"/>
            <a:ext cx="7056439" cy="477054"/>
          </a:xfrm>
          <a:prstGeom prst="rect">
            <a:avLst/>
          </a:prstGeom>
          <a:noFill/>
        </p:spPr>
        <p:txBody>
          <a:bodyPr wrap="square" lIns="612000" tIns="0" rIns="252000" rtlCol="0">
            <a:spAutoFit/>
          </a:bodyPr>
          <a:lstStyle/>
          <a:p>
            <a:pPr marL="76200">
              <a:buClr>
                <a:schemeClr val="dk1"/>
              </a:buClr>
              <a:buSzPct val="100000"/>
            </a:pPr>
            <a:r>
              <a:rPr lang="fr" sz="2800" dirty="0">
                <a:solidFill>
                  <a:schemeClr val="bg1">
                    <a:lumMod val="85000"/>
                  </a:schemeClr>
                </a:solidFill>
                <a:sym typeface="Times New Roman"/>
              </a:rPr>
              <a:t>Mozium (Architecture - Demo)</a:t>
            </a:r>
          </a:p>
        </p:txBody>
      </p:sp>
      <p:sp>
        <p:nvSpPr>
          <p:cNvPr id="25" name="ZoneTexte 24"/>
          <p:cNvSpPr txBox="1"/>
          <p:nvPr/>
        </p:nvSpPr>
        <p:spPr>
          <a:xfrm>
            <a:off x="2060197" y="5147512"/>
            <a:ext cx="5525729" cy="907941"/>
          </a:xfrm>
          <a:prstGeom prst="rect">
            <a:avLst/>
          </a:prstGeom>
          <a:noFill/>
        </p:spPr>
        <p:txBody>
          <a:bodyPr wrap="square" lIns="612000" tIns="0" rIns="252000" rtlCol="0">
            <a:spAutoFit/>
          </a:bodyPr>
          <a:lstStyle/>
          <a:p>
            <a:pPr marL="76200">
              <a:buClr>
                <a:schemeClr val="dk1"/>
              </a:buClr>
              <a:buSzPct val="100000"/>
            </a:pPr>
            <a:r>
              <a:rPr lang="fr" sz="2800" dirty="0">
                <a:solidFill>
                  <a:schemeClr val="bg1">
                    <a:lumMod val="85000"/>
                  </a:schemeClr>
                </a:solidFill>
                <a:sym typeface="Times New Roman"/>
              </a:rPr>
              <a:t>Bonnes pratiques</a:t>
            </a:r>
          </a:p>
          <a:p>
            <a:endParaRPr lang="fr-FR" sz="2800" dirty="0">
              <a:solidFill>
                <a:schemeClr val="bg1">
                  <a:lumMod val="85000"/>
                </a:schemeClr>
              </a:solidFill>
            </a:endParaRPr>
          </a:p>
        </p:txBody>
      </p:sp>
      <p:pic>
        <p:nvPicPr>
          <p:cNvPr id="27" name="Image 26"/>
          <p:cNvPicPr>
            <a:picLocks noChangeAspect="1"/>
          </p:cNvPicPr>
          <p:nvPr/>
        </p:nvPicPr>
        <p:blipFill>
          <a:blip r:embed="rId3"/>
          <a:stretch>
            <a:fillRect/>
          </a:stretch>
        </p:blipFill>
        <p:spPr>
          <a:xfrm>
            <a:off x="2039060" y="5244531"/>
            <a:ext cx="291810" cy="297691"/>
          </a:xfrm>
          <a:prstGeom prst="rect">
            <a:avLst/>
          </a:prstGeom>
        </p:spPr>
      </p:pic>
      <p:sp>
        <p:nvSpPr>
          <p:cNvPr id="31" name="ZoneTexte 30"/>
          <p:cNvSpPr txBox="1"/>
          <p:nvPr/>
        </p:nvSpPr>
        <p:spPr>
          <a:xfrm>
            <a:off x="2039060" y="5578575"/>
            <a:ext cx="8285347" cy="477054"/>
          </a:xfrm>
          <a:prstGeom prst="rect">
            <a:avLst/>
          </a:prstGeom>
          <a:noFill/>
        </p:spPr>
        <p:txBody>
          <a:bodyPr wrap="square" lIns="612000" tIns="0" rIns="252000" rtlCol="0">
            <a:spAutoFit/>
          </a:bodyPr>
          <a:lstStyle/>
          <a:p>
            <a:pPr marL="76200" lvl="0">
              <a:buClr>
                <a:schemeClr val="dk1"/>
              </a:buClr>
              <a:buSzPct val="100000"/>
            </a:pPr>
            <a:r>
              <a:rPr lang="fr" sz="2800" dirty="0" smtClean="0">
                <a:solidFill>
                  <a:schemeClr val="bg1">
                    <a:lumMod val="85000"/>
                  </a:schemeClr>
                </a:solidFill>
                <a:sym typeface="Times New Roman"/>
              </a:rPr>
              <a:t>Industrialisation </a:t>
            </a:r>
            <a:r>
              <a:rPr lang="fr" sz="2800" dirty="0">
                <a:solidFill>
                  <a:schemeClr val="bg1">
                    <a:lumMod val="85000"/>
                  </a:schemeClr>
                </a:solidFill>
                <a:sym typeface="Times New Roman"/>
              </a:rPr>
              <a:t>de l’exécution </a:t>
            </a:r>
          </a:p>
        </p:txBody>
      </p:sp>
      <p:pic>
        <p:nvPicPr>
          <p:cNvPr id="32" name="Image 31"/>
          <p:cNvPicPr>
            <a:picLocks noChangeAspect="1"/>
          </p:cNvPicPr>
          <p:nvPr/>
        </p:nvPicPr>
        <p:blipFill>
          <a:blip r:embed="rId3"/>
          <a:stretch>
            <a:fillRect/>
          </a:stretch>
        </p:blipFill>
        <p:spPr>
          <a:xfrm>
            <a:off x="2039060" y="5652879"/>
            <a:ext cx="291810" cy="297691"/>
          </a:xfrm>
          <a:prstGeom prst="rect">
            <a:avLst/>
          </a:prstGeom>
        </p:spPr>
      </p:pic>
    </p:spTree>
    <p:extLst>
      <p:ext uri="{BB962C8B-B14F-4D97-AF65-F5344CB8AC3E}">
        <p14:creationId xmlns:p14="http://schemas.microsoft.com/office/powerpoint/2010/main" val="4228923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9330" y="-88488"/>
            <a:ext cx="12241234" cy="6951406"/>
          </a:xfrm>
          <a:prstGeom prst="rect">
            <a:avLst/>
          </a:prstGeom>
          <a:noFill/>
          <a:ln w="0">
            <a:solidFill>
              <a:schemeClr val="bg2">
                <a:lumMod val="75000"/>
              </a:schemeClr>
            </a:solidFill>
          </a:ln>
        </p:spPr>
      </p:pic>
      <p:sp>
        <p:nvSpPr>
          <p:cNvPr id="3" name="ZoneTexte 2"/>
          <p:cNvSpPr txBox="1"/>
          <p:nvPr/>
        </p:nvSpPr>
        <p:spPr>
          <a:xfrm>
            <a:off x="5076006" y="-160091"/>
            <a:ext cx="4918398" cy="1200329"/>
          </a:xfrm>
          <a:prstGeom prst="rect">
            <a:avLst/>
          </a:prstGeom>
          <a:noFill/>
        </p:spPr>
        <p:txBody>
          <a:bodyPr wrap="square" rtlCol="0">
            <a:spAutoFit/>
          </a:bodyPr>
          <a:lstStyle/>
          <a:p>
            <a:r>
              <a:rPr lang="fr-FR" sz="5400" b="1" dirty="0" err="1" smtClean="0">
                <a:solidFill>
                  <a:schemeClr val="bg1">
                    <a:lumMod val="75000"/>
                  </a:schemeClr>
                </a:solidFill>
                <a:latin typeface="Impact" panose="020B0806030902050204" pitchFamily="34" charset="0"/>
              </a:rPr>
              <a:t>Desing</a:t>
            </a:r>
            <a:endParaRPr lang="fr-FR" sz="5400" b="1" dirty="0">
              <a:solidFill>
                <a:schemeClr val="bg1">
                  <a:lumMod val="75000"/>
                </a:schemeClr>
              </a:solidFill>
              <a:latin typeface="Impact" panose="020B0806030902050204" pitchFamily="34" charset="0"/>
            </a:endParaRPr>
          </a:p>
          <a:p>
            <a:endParaRPr lang="fr-FR" dirty="0"/>
          </a:p>
        </p:txBody>
      </p:sp>
      <p:sp>
        <p:nvSpPr>
          <p:cNvPr id="9" name="Hexagone 8"/>
          <p:cNvSpPr/>
          <p:nvPr/>
        </p:nvSpPr>
        <p:spPr>
          <a:xfrm>
            <a:off x="4578205" y="1565844"/>
            <a:ext cx="1602658" cy="1209368"/>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rganigramme : Alternative 10"/>
          <p:cNvSpPr/>
          <p:nvPr/>
        </p:nvSpPr>
        <p:spPr>
          <a:xfrm>
            <a:off x="560428" y="1002887"/>
            <a:ext cx="1356855" cy="5069676"/>
          </a:xfrm>
          <a:prstGeom prst="flowChartAlternateProcess">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Hexagone 14"/>
          <p:cNvSpPr/>
          <p:nvPr/>
        </p:nvSpPr>
        <p:spPr>
          <a:xfrm rot="5400000">
            <a:off x="664535" y="3004613"/>
            <a:ext cx="4031226" cy="971677"/>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p:nvSpPr>
        <p:spPr>
          <a:xfrm>
            <a:off x="3361422" y="4833160"/>
            <a:ext cx="8010029" cy="936048"/>
          </a:xfrm>
          <a:prstGeom prst="hexagon">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p:nvSpPr>
        <p:spPr>
          <a:xfrm>
            <a:off x="3528223" y="3081044"/>
            <a:ext cx="1697638" cy="1209368"/>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Hexagone 17"/>
          <p:cNvSpPr/>
          <p:nvPr/>
        </p:nvSpPr>
        <p:spPr>
          <a:xfrm>
            <a:off x="5556118" y="3081044"/>
            <a:ext cx="1706707" cy="1209368"/>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rot="16200000">
            <a:off x="-747749" y="2413365"/>
            <a:ext cx="3883742" cy="923330"/>
          </a:xfrm>
          <a:prstGeom prst="rect">
            <a:avLst/>
          </a:prstGeom>
          <a:noFill/>
        </p:spPr>
        <p:txBody>
          <a:bodyPr wrap="square" rtlCol="0">
            <a:spAutoFit/>
          </a:bodyPr>
          <a:lstStyle/>
          <a:p>
            <a:r>
              <a:rPr lang="fr-FR" sz="5400" b="1" dirty="0" err="1" smtClean="0">
                <a:solidFill>
                  <a:schemeClr val="tx1">
                    <a:lumMod val="65000"/>
                    <a:lumOff val="35000"/>
                  </a:schemeClr>
                </a:solidFill>
              </a:rPr>
              <a:t>Mozium</a:t>
            </a:r>
            <a:endParaRPr lang="fr-FR" sz="5400" b="1" dirty="0">
              <a:solidFill>
                <a:schemeClr val="tx1">
                  <a:lumMod val="65000"/>
                  <a:lumOff val="35000"/>
                </a:schemeClr>
              </a:solidFill>
            </a:endParaRPr>
          </a:p>
        </p:txBody>
      </p:sp>
      <p:sp>
        <p:nvSpPr>
          <p:cNvPr id="19" name="ZoneTexte 18"/>
          <p:cNvSpPr txBox="1"/>
          <p:nvPr/>
        </p:nvSpPr>
        <p:spPr>
          <a:xfrm rot="16200000">
            <a:off x="2220005" y="3217553"/>
            <a:ext cx="1170039" cy="369332"/>
          </a:xfrm>
          <a:prstGeom prst="rect">
            <a:avLst/>
          </a:prstGeom>
          <a:noFill/>
        </p:spPr>
        <p:txBody>
          <a:bodyPr wrap="square" rtlCol="0">
            <a:spAutoFit/>
          </a:bodyPr>
          <a:lstStyle/>
          <a:p>
            <a:r>
              <a:rPr lang="fr-FR" b="1" dirty="0">
                <a:solidFill>
                  <a:schemeClr val="tx1">
                    <a:lumMod val="65000"/>
                    <a:lumOff val="35000"/>
                  </a:schemeClr>
                </a:solidFill>
              </a:rPr>
              <a:t>Common</a:t>
            </a:r>
          </a:p>
        </p:txBody>
      </p:sp>
      <p:sp>
        <p:nvSpPr>
          <p:cNvPr id="20" name="ZoneTexte 19"/>
          <p:cNvSpPr txBox="1"/>
          <p:nvPr/>
        </p:nvSpPr>
        <p:spPr>
          <a:xfrm>
            <a:off x="6383611" y="5178554"/>
            <a:ext cx="2303189" cy="369332"/>
          </a:xfrm>
          <a:prstGeom prst="rect">
            <a:avLst/>
          </a:prstGeom>
          <a:noFill/>
        </p:spPr>
        <p:txBody>
          <a:bodyPr wrap="square" rtlCol="0">
            <a:spAutoFit/>
          </a:bodyPr>
          <a:lstStyle/>
          <a:p>
            <a:r>
              <a:rPr lang="fr-FR" b="1" dirty="0" err="1" smtClean="0">
                <a:solidFill>
                  <a:schemeClr val="tx1">
                    <a:lumMod val="65000"/>
                    <a:lumOff val="35000"/>
                  </a:schemeClr>
                </a:solidFill>
              </a:rPr>
              <a:t>Shared</a:t>
            </a:r>
            <a:r>
              <a:rPr lang="fr-FR" b="1" dirty="0" smtClean="0">
                <a:solidFill>
                  <a:schemeClr val="tx1">
                    <a:lumMod val="65000"/>
                    <a:lumOff val="35000"/>
                  </a:schemeClr>
                </a:solidFill>
              </a:rPr>
              <a:t> component</a:t>
            </a:r>
            <a:endParaRPr lang="fr-FR" b="1" dirty="0">
              <a:solidFill>
                <a:schemeClr val="tx1">
                  <a:lumMod val="65000"/>
                  <a:lumOff val="35000"/>
                </a:schemeClr>
              </a:solidFill>
            </a:endParaRPr>
          </a:p>
        </p:txBody>
      </p:sp>
      <p:sp>
        <p:nvSpPr>
          <p:cNvPr id="21" name="ZoneTexte 20"/>
          <p:cNvSpPr txBox="1"/>
          <p:nvPr/>
        </p:nvSpPr>
        <p:spPr>
          <a:xfrm>
            <a:off x="5800668" y="3501062"/>
            <a:ext cx="1565769" cy="369332"/>
          </a:xfrm>
          <a:prstGeom prst="rect">
            <a:avLst/>
          </a:prstGeom>
          <a:noFill/>
        </p:spPr>
        <p:txBody>
          <a:bodyPr wrap="square" rtlCol="0">
            <a:spAutoFit/>
          </a:bodyPr>
          <a:lstStyle/>
          <a:p>
            <a:r>
              <a:rPr lang="fr-FR" b="1" dirty="0" smtClean="0">
                <a:solidFill>
                  <a:schemeClr val="tx1">
                    <a:lumMod val="65000"/>
                    <a:lumOff val="35000"/>
                  </a:schemeClr>
                </a:solidFill>
              </a:rPr>
              <a:t>Project2</a:t>
            </a:r>
            <a:endParaRPr lang="fr-FR" b="1" dirty="0">
              <a:solidFill>
                <a:schemeClr val="tx1">
                  <a:lumMod val="65000"/>
                  <a:lumOff val="35000"/>
                </a:schemeClr>
              </a:solidFill>
            </a:endParaRPr>
          </a:p>
        </p:txBody>
      </p:sp>
      <p:sp>
        <p:nvSpPr>
          <p:cNvPr id="22" name="ZoneTexte 21"/>
          <p:cNvSpPr txBox="1"/>
          <p:nvPr/>
        </p:nvSpPr>
        <p:spPr>
          <a:xfrm>
            <a:off x="4769934" y="1959229"/>
            <a:ext cx="1219200" cy="369332"/>
          </a:xfrm>
          <a:prstGeom prst="rect">
            <a:avLst/>
          </a:prstGeom>
          <a:noFill/>
        </p:spPr>
        <p:txBody>
          <a:bodyPr wrap="square" rtlCol="0">
            <a:spAutoFit/>
          </a:bodyPr>
          <a:lstStyle/>
          <a:p>
            <a:r>
              <a:rPr lang="fr-FR" b="1" dirty="0" smtClean="0">
                <a:solidFill>
                  <a:schemeClr val="tx1">
                    <a:lumMod val="65000"/>
                    <a:lumOff val="35000"/>
                  </a:schemeClr>
                </a:solidFill>
              </a:rPr>
              <a:t>Project12</a:t>
            </a:r>
            <a:endParaRPr lang="fr-FR" b="1" dirty="0">
              <a:solidFill>
                <a:schemeClr val="tx1">
                  <a:lumMod val="65000"/>
                  <a:lumOff val="35000"/>
                </a:schemeClr>
              </a:solidFill>
            </a:endParaRPr>
          </a:p>
        </p:txBody>
      </p:sp>
      <p:sp>
        <p:nvSpPr>
          <p:cNvPr id="23" name="ZoneTexte 22"/>
          <p:cNvSpPr txBox="1"/>
          <p:nvPr/>
        </p:nvSpPr>
        <p:spPr>
          <a:xfrm>
            <a:off x="3722893" y="3436469"/>
            <a:ext cx="2015615" cy="369332"/>
          </a:xfrm>
          <a:prstGeom prst="rect">
            <a:avLst/>
          </a:prstGeom>
          <a:noFill/>
        </p:spPr>
        <p:txBody>
          <a:bodyPr wrap="square" rtlCol="0">
            <a:spAutoFit/>
          </a:bodyPr>
          <a:lstStyle/>
          <a:p>
            <a:r>
              <a:rPr lang="fr-FR" b="1" dirty="0" smtClean="0">
                <a:solidFill>
                  <a:schemeClr val="tx1">
                    <a:lumMod val="65000"/>
                    <a:lumOff val="35000"/>
                  </a:schemeClr>
                </a:solidFill>
              </a:rPr>
              <a:t>Project1</a:t>
            </a:r>
            <a:endParaRPr lang="fr-FR" b="1" dirty="0">
              <a:solidFill>
                <a:schemeClr val="tx1">
                  <a:lumMod val="65000"/>
                  <a:lumOff val="35000"/>
                </a:schemeClr>
              </a:solidFill>
            </a:endParaRPr>
          </a:p>
        </p:txBody>
      </p:sp>
      <p:sp>
        <p:nvSpPr>
          <p:cNvPr id="25" name="Hexagone 24"/>
          <p:cNvSpPr/>
          <p:nvPr/>
        </p:nvSpPr>
        <p:spPr>
          <a:xfrm>
            <a:off x="7593082" y="3059219"/>
            <a:ext cx="1706707" cy="1209368"/>
          </a:xfrm>
          <a:prstGeom prst="hexagon">
            <a:avLst/>
          </a:prstGeom>
          <a:noFill/>
          <a:ln w="666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Hexagone 25"/>
          <p:cNvSpPr/>
          <p:nvPr/>
        </p:nvSpPr>
        <p:spPr>
          <a:xfrm>
            <a:off x="9630046" y="3016451"/>
            <a:ext cx="1706707" cy="1209368"/>
          </a:xfrm>
          <a:prstGeom prst="hexagon">
            <a:avLst/>
          </a:prstGeom>
          <a:noFill/>
          <a:ln w="1238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7797271" y="3479237"/>
            <a:ext cx="1565769" cy="369332"/>
          </a:xfrm>
          <a:prstGeom prst="rect">
            <a:avLst/>
          </a:prstGeom>
          <a:noFill/>
        </p:spPr>
        <p:txBody>
          <a:bodyPr wrap="square" rtlCol="0">
            <a:spAutoFit/>
          </a:bodyPr>
          <a:lstStyle/>
          <a:p>
            <a:r>
              <a:rPr lang="fr-FR" b="1" dirty="0" smtClean="0">
                <a:solidFill>
                  <a:schemeClr val="tx1">
                    <a:lumMod val="65000"/>
                    <a:lumOff val="35000"/>
                  </a:schemeClr>
                </a:solidFill>
              </a:rPr>
              <a:t>Project2</a:t>
            </a:r>
            <a:endParaRPr lang="fr-FR" b="1" dirty="0">
              <a:solidFill>
                <a:schemeClr val="tx1">
                  <a:lumMod val="65000"/>
                  <a:lumOff val="35000"/>
                </a:schemeClr>
              </a:solidFill>
            </a:endParaRPr>
          </a:p>
        </p:txBody>
      </p:sp>
      <p:sp>
        <p:nvSpPr>
          <p:cNvPr id="28" name="ZoneTexte 27"/>
          <p:cNvSpPr txBox="1"/>
          <p:nvPr/>
        </p:nvSpPr>
        <p:spPr>
          <a:xfrm>
            <a:off x="9801280" y="3452604"/>
            <a:ext cx="1565769" cy="369332"/>
          </a:xfrm>
          <a:prstGeom prst="rect">
            <a:avLst/>
          </a:prstGeom>
          <a:noFill/>
        </p:spPr>
        <p:txBody>
          <a:bodyPr wrap="square" rtlCol="0">
            <a:spAutoFit/>
          </a:bodyPr>
          <a:lstStyle/>
          <a:p>
            <a:r>
              <a:rPr lang="fr-FR" b="1" dirty="0" smtClean="0">
                <a:solidFill>
                  <a:schemeClr val="tx1">
                    <a:lumMod val="65000"/>
                    <a:lumOff val="35000"/>
                  </a:schemeClr>
                </a:solidFill>
              </a:rPr>
              <a:t>Project4</a:t>
            </a:r>
            <a:endParaRPr lang="fr-FR" b="1" dirty="0">
              <a:solidFill>
                <a:schemeClr val="tx1">
                  <a:lumMod val="65000"/>
                  <a:lumOff val="35000"/>
                </a:schemeClr>
              </a:solidFill>
            </a:endParaRPr>
          </a:p>
        </p:txBody>
      </p:sp>
      <p:sp>
        <p:nvSpPr>
          <p:cNvPr id="24" name="ZoneTexte 23"/>
          <p:cNvSpPr txBox="1"/>
          <p:nvPr/>
        </p:nvSpPr>
        <p:spPr>
          <a:xfrm>
            <a:off x="7262825" y="527066"/>
            <a:ext cx="4227869" cy="584775"/>
          </a:xfrm>
          <a:prstGeom prst="rect">
            <a:avLst/>
          </a:prstGeom>
          <a:noFill/>
        </p:spPr>
        <p:txBody>
          <a:bodyPr wrap="square" rtlCol="0">
            <a:spAutoFit/>
          </a:bodyPr>
          <a:lstStyle/>
          <a:p>
            <a:r>
              <a:rPr lang="fr-FR" sz="3200" b="1" dirty="0" smtClean="0">
                <a:solidFill>
                  <a:schemeClr val="accent4">
                    <a:lumMod val="50000"/>
                  </a:schemeClr>
                </a:solidFill>
              </a:rPr>
              <a:t>Global</a:t>
            </a:r>
            <a:endParaRPr lang="fr-FR" sz="3200" b="1" dirty="0">
              <a:solidFill>
                <a:schemeClr val="accent4">
                  <a:lumMod val="50000"/>
                </a:schemeClr>
              </a:solidFill>
            </a:endParaRPr>
          </a:p>
        </p:txBody>
      </p:sp>
    </p:spTree>
    <p:extLst>
      <p:ext uri="{BB962C8B-B14F-4D97-AF65-F5344CB8AC3E}">
        <p14:creationId xmlns:p14="http://schemas.microsoft.com/office/powerpoint/2010/main" val="685619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4" name="Rectangle 3"/>
          <p:cNvSpPr/>
          <p:nvPr/>
        </p:nvSpPr>
        <p:spPr>
          <a:xfrm>
            <a:off x="2239969" y="1166841"/>
            <a:ext cx="7541342" cy="4524315"/>
          </a:xfrm>
          <a:prstGeom prst="rect">
            <a:avLst/>
          </a:prstGeom>
        </p:spPr>
        <p:txBody>
          <a:bodyPr wrap="square">
            <a:spAutoFit/>
          </a:bodyPr>
          <a:lstStyle/>
          <a:p>
            <a:pPr algn="ctr"/>
            <a:r>
              <a:rPr lang="fr-FR" sz="9600" dirty="0" err="1" smtClean="0">
                <a:solidFill>
                  <a:schemeClr val="bg1">
                    <a:lumMod val="85000"/>
                  </a:schemeClr>
                </a:solidFill>
              </a:rPr>
              <a:t>Execution</a:t>
            </a:r>
            <a:r>
              <a:rPr lang="fr-FR" sz="9600" dirty="0" smtClean="0">
                <a:solidFill>
                  <a:schemeClr val="bg1">
                    <a:lumMod val="85000"/>
                  </a:schemeClr>
                </a:solidFill>
              </a:rPr>
              <a:t> </a:t>
            </a:r>
          </a:p>
          <a:p>
            <a:pPr algn="ctr"/>
            <a:r>
              <a:rPr lang="fr-FR" sz="9600" dirty="0" smtClean="0">
                <a:solidFill>
                  <a:schemeClr val="bg1">
                    <a:lumMod val="85000"/>
                  </a:schemeClr>
                </a:solidFill>
              </a:rPr>
              <a:t>&amp; </a:t>
            </a:r>
          </a:p>
          <a:p>
            <a:pPr algn="ctr"/>
            <a:r>
              <a:rPr lang="fr-FR" sz="9600" dirty="0" smtClean="0">
                <a:solidFill>
                  <a:schemeClr val="bg1">
                    <a:lumMod val="85000"/>
                  </a:schemeClr>
                </a:solidFill>
              </a:rPr>
              <a:t>Reports</a:t>
            </a:r>
            <a:endParaRPr lang="fr-FR" sz="9600" dirty="0">
              <a:solidFill>
                <a:schemeClr val="bg1">
                  <a:lumMod val="85000"/>
                </a:schemeClr>
              </a:solidFill>
            </a:endParaRPr>
          </a:p>
        </p:txBody>
      </p:sp>
    </p:spTree>
    <p:extLst>
      <p:ext uri="{BB962C8B-B14F-4D97-AF65-F5344CB8AC3E}">
        <p14:creationId xmlns:p14="http://schemas.microsoft.com/office/powerpoint/2010/main" val="31357441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4685107" y="-88490"/>
            <a:ext cx="3485499" cy="1200329"/>
          </a:xfrm>
          <a:prstGeom prst="rect">
            <a:avLst/>
          </a:prstGeom>
          <a:noFill/>
        </p:spPr>
        <p:txBody>
          <a:bodyPr wrap="square" rtlCol="0">
            <a:spAutoFit/>
          </a:bodyPr>
          <a:lstStyle/>
          <a:p>
            <a:r>
              <a:rPr lang="fr-FR" sz="5400" b="1" dirty="0" err="1" smtClean="0">
                <a:solidFill>
                  <a:schemeClr val="bg1">
                    <a:lumMod val="75000"/>
                  </a:schemeClr>
                </a:solidFill>
                <a:latin typeface="Impact" panose="020B0806030902050204" pitchFamily="34" charset="0"/>
              </a:rPr>
              <a:t>Execution</a:t>
            </a:r>
            <a:endParaRPr lang="fr-FR" sz="5400" b="1" dirty="0">
              <a:solidFill>
                <a:schemeClr val="bg1">
                  <a:lumMod val="75000"/>
                </a:schemeClr>
              </a:solidFill>
              <a:latin typeface="Impact" panose="020B0806030902050204" pitchFamily="34" charset="0"/>
            </a:endParaRPr>
          </a:p>
          <a:p>
            <a:endParaRPr lang="fr-FR" dirty="0"/>
          </a:p>
        </p:txBody>
      </p:sp>
      <p:sp>
        <p:nvSpPr>
          <p:cNvPr id="4" name="ZoneTexte 3"/>
          <p:cNvSpPr txBox="1"/>
          <p:nvPr/>
        </p:nvSpPr>
        <p:spPr>
          <a:xfrm>
            <a:off x="7256205" y="615554"/>
            <a:ext cx="4227869" cy="584775"/>
          </a:xfrm>
          <a:prstGeom prst="rect">
            <a:avLst/>
          </a:prstGeom>
          <a:noFill/>
        </p:spPr>
        <p:txBody>
          <a:bodyPr wrap="square" rtlCol="0">
            <a:spAutoFit/>
          </a:bodyPr>
          <a:lstStyle/>
          <a:p>
            <a:r>
              <a:rPr lang="fr-FR" sz="3200" b="1" dirty="0" smtClean="0">
                <a:solidFill>
                  <a:schemeClr val="accent4">
                    <a:lumMod val="50000"/>
                  </a:schemeClr>
                </a:solidFill>
              </a:rPr>
              <a:t>Local &amp; </a:t>
            </a:r>
            <a:r>
              <a:rPr lang="fr-FR" sz="3200" b="1" dirty="0" err="1" smtClean="0">
                <a:solidFill>
                  <a:schemeClr val="accent4">
                    <a:lumMod val="50000"/>
                  </a:schemeClr>
                </a:solidFill>
              </a:rPr>
              <a:t>remote</a:t>
            </a:r>
            <a:endParaRPr lang="fr-FR" sz="3200" b="1" dirty="0">
              <a:solidFill>
                <a:schemeClr val="accent4">
                  <a:lumMod val="50000"/>
                </a:schemeClr>
              </a:solidFill>
            </a:endParaRPr>
          </a:p>
        </p:txBody>
      </p:sp>
      <p:pic>
        <p:nvPicPr>
          <p:cNvPr id="5" name="Image 4"/>
          <p:cNvPicPr>
            <a:picLocks noChangeAspect="1"/>
          </p:cNvPicPr>
          <p:nvPr/>
        </p:nvPicPr>
        <p:blipFill>
          <a:blip r:embed="rId3"/>
          <a:stretch>
            <a:fillRect/>
          </a:stretch>
        </p:blipFill>
        <p:spPr>
          <a:xfrm>
            <a:off x="2330551" y="2624291"/>
            <a:ext cx="628650" cy="704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4"/>
          <a:stretch>
            <a:fillRect/>
          </a:stretch>
        </p:blipFill>
        <p:spPr>
          <a:xfrm>
            <a:off x="10125842" y="4791047"/>
            <a:ext cx="1063267" cy="1135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5"/>
          <a:stretch>
            <a:fillRect/>
          </a:stretch>
        </p:blipFill>
        <p:spPr>
          <a:xfrm>
            <a:off x="9232417" y="5137241"/>
            <a:ext cx="698164" cy="829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p:cNvPicPr>
            <a:picLocks noChangeAspect="1"/>
          </p:cNvPicPr>
          <p:nvPr/>
        </p:nvPicPr>
        <p:blipFill>
          <a:blip r:embed="rId6"/>
          <a:stretch>
            <a:fillRect/>
          </a:stretch>
        </p:blipFill>
        <p:spPr>
          <a:xfrm>
            <a:off x="8449257" y="5358580"/>
            <a:ext cx="489575" cy="643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ZoneTexte 9"/>
          <p:cNvSpPr txBox="1"/>
          <p:nvPr/>
        </p:nvSpPr>
        <p:spPr>
          <a:xfrm>
            <a:off x="2330551" y="1631217"/>
            <a:ext cx="2703871" cy="523220"/>
          </a:xfrm>
          <a:prstGeom prst="rect">
            <a:avLst/>
          </a:prstGeom>
          <a:noFill/>
        </p:spPr>
        <p:txBody>
          <a:bodyPr wrap="square" rtlCol="0">
            <a:spAutoFit/>
          </a:bodyPr>
          <a:lstStyle/>
          <a:p>
            <a:r>
              <a:rPr lang="fr-FR" sz="2800" b="1" dirty="0" smtClean="0">
                <a:solidFill>
                  <a:schemeClr val="tx1">
                    <a:lumMod val="50000"/>
                    <a:lumOff val="50000"/>
                  </a:schemeClr>
                </a:solidFill>
              </a:rPr>
              <a:t>Local</a:t>
            </a:r>
            <a:endParaRPr lang="fr-FR" sz="2800" b="1" dirty="0">
              <a:solidFill>
                <a:schemeClr val="tx1">
                  <a:lumMod val="50000"/>
                  <a:lumOff val="50000"/>
                </a:schemeClr>
              </a:solidFill>
            </a:endParaRPr>
          </a:p>
        </p:txBody>
      </p:sp>
      <p:sp>
        <p:nvSpPr>
          <p:cNvPr id="11" name="ZoneTexte 10"/>
          <p:cNvSpPr txBox="1"/>
          <p:nvPr/>
        </p:nvSpPr>
        <p:spPr>
          <a:xfrm>
            <a:off x="8449257" y="1631217"/>
            <a:ext cx="3077498" cy="523220"/>
          </a:xfrm>
          <a:prstGeom prst="rect">
            <a:avLst/>
          </a:prstGeom>
          <a:noFill/>
        </p:spPr>
        <p:txBody>
          <a:bodyPr wrap="square" rtlCol="0">
            <a:spAutoFit/>
          </a:bodyPr>
          <a:lstStyle/>
          <a:p>
            <a:r>
              <a:rPr lang="fr-FR" sz="2800" b="1" dirty="0" err="1">
                <a:solidFill>
                  <a:schemeClr val="tx1">
                    <a:lumMod val="50000"/>
                    <a:lumOff val="50000"/>
                  </a:schemeClr>
                </a:solidFill>
              </a:rPr>
              <a:t>Remote</a:t>
            </a:r>
            <a:endParaRPr lang="fr-FR" sz="2800" b="1" dirty="0">
              <a:solidFill>
                <a:schemeClr val="tx1">
                  <a:lumMod val="50000"/>
                  <a:lumOff val="50000"/>
                </a:schemeClr>
              </a:solidFill>
            </a:endParaRPr>
          </a:p>
        </p:txBody>
      </p:sp>
      <p:pic>
        <p:nvPicPr>
          <p:cNvPr id="3074" name="Picture 2" descr="Afficher l'image d'orig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5691" y="3258374"/>
            <a:ext cx="773248" cy="77324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4"/>
          <a:stretch>
            <a:fillRect/>
          </a:stretch>
        </p:blipFill>
        <p:spPr>
          <a:xfrm>
            <a:off x="3154745" y="4785735"/>
            <a:ext cx="1063267" cy="1135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Image 15"/>
          <p:cNvPicPr>
            <a:picLocks noChangeAspect="1"/>
          </p:cNvPicPr>
          <p:nvPr/>
        </p:nvPicPr>
        <p:blipFill>
          <a:blip r:embed="rId5"/>
          <a:stretch>
            <a:fillRect/>
          </a:stretch>
        </p:blipFill>
        <p:spPr>
          <a:xfrm>
            <a:off x="2261320" y="5131929"/>
            <a:ext cx="698164" cy="829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Image 16"/>
          <p:cNvPicPr>
            <a:picLocks noChangeAspect="1"/>
          </p:cNvPicPr>
          <p:nvPr/>
        </p:nvPicPr>
        <p:blipFill>
          <a:blip r:embed="rId6"/>
          <a:stretch>
            <a:fillRect/>
          </a:stretch>
        </p:blipFill>
        <p:spPr>
          <a:xfrm>
            <a:off x="1478160" y="5353268"/>
            <a:ext cx="489575" cy="643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ZoneTexte 12"/>
          <p:cNvSpPr txBox="1"/>
          <p:nvPr/>
        </p:nvSpPr>
        <p:spPr>
          <a:xfrm>
            <a:off x="6007581" y="3721679"/>
            <a:ext cx="668594" cy="369332"/>
          </a:xfrm>
          <a:prstGeom prst="rect">
            <a:avLst/>
          </a:prstGeom>
          <a:noFill/>
        </p:spPr>
        <p:txBody>
          <a:bodyPr wrap="square" rtlCol="0">
            <a:spAutoFit/>
          </a:bodyPr>
          <a:lstStyle/>
          <a:p>
            <a:r>
              <a:rPr lang="fr-FR" b="1" dirty="0" smtClean="0">
                <a:solidFill>
                  <a:schemeClr val="bg2">
                    <a:lumMod val="75000"/>
                  </a:schemeClr>
                </a:solidFill>
              </a:rPr>
              <a:t>Git</a:t>
            </a:r>
            <a:endParaRPr lang="fr-FR" b="1" dirty="0">
              <a:solidFill>
                <a:schemeClr val="bg2">
                  <a:lumMod val="75000"/>
                </a:schemeClr>
              </a:solidFill>
            </a:endParaRPr>
          </a:p>
        </p:txBody>
      </p:sp>
      <p:pic>
        <p:nvPicPr>
          <p:cNvPr id="3076" name="Picture 4" descr="Afficher l'image d'orig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9139" y="2710742"/>
            <a:ext cx="675971"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8" name="ZoneTexte 17"/>
          <p:cNvSpPr txBox="1"/>
          <p:nvPr/>
        </p:nvSpPr>
        <p:spPr>
          <a:xfrm>
            <a:off x="9763431" y="3077497"/>
            <a:ext cx="1179871" cy="369332"/>
          </a:xfrm>
          <a:prstGeom prst="rect">
            <a:avLst/>
          </a:prstGeom>
          <a:noFill/>
        </p:spPr>
        <p:txBody>
          <a:bodyPr wrap="square" rtlCol="0">
            <a:spAutoFit/>
          </a:bodyPr>
          <a:lstStyle/>
          <a:p>
            <a:r>
              <a:rPr lang="fr-FR" b="1" dirty="0">
                <a:solidFill>
                  <a:schemeClr val="bg2">
                    <a:lumMod val="75000"/>
                  </a:schemeClr>
                </a:solidFill>
              </a:rPr>
              <a:t>Jenkins</a:t>
            </a:r>
          </a:p>
        </p:txBody>
      </p:sp>
      <p:sp>
        <p:nvSpPr>
          <p:cNvPr id="21" name="ZoneTexte 20"/>
          <p:cNvSpPr txBox="1"/>
          <p:nvPr/>
        </p:nvSpPr>
        <p:spPr>
          <a:xfrm>
            <a:off x="3057522" y="2959809"/>
            <a:ext cx="1397635" cy="369332"/>
          </a:xfrm>
          <a:prstGeom prst="rect">
            <a:avLst/>
          </a:prstGeom>
          <a:noFill/>
        </p:spPr>
        <p:txBody>
          <a:bodyPr wrap="square" rtlCol="0">
            <a:spAutoFit/>
          </a:bodyPr>
          <a:lstStyle/>
          <a:p>
            <a:r>
              <a:rPr lang="fr-FR" b="1" dirty="0" err="1" smtClean="0">
                <a:solidFill>
                  <a:schemeClr val="bg2">
                    <a:lumMod val="75000"/>
                  </a:schemeClr>
                </a:solidFill>
              </a:rPr>
              <a:t>Developer</a:t>
            </a:r>
            <a:endParaRPr lang="fr-FR" b="1" dirty="0">
              <a:solidFill>
                <a:schemeClr val="bg2">
                  <a:lumMod val="75000"/>
                </a:schemeClr>
              </a:solidFill>
            </a:endParaRPr>
          </a:p>
        </p:txBody>
      </p:sp>
      <p:cxnSp>
        <p:nvCxnSpPr>
          <p:cNvPr id="20" name="Connecteur droit 19"/>
          <p:cNvCxnSpPr/>
          <p:nvPr/>
        </p:nvCxnSpPr>
        <p:spPr>
          <a:xfrm flipH="1">
            <a:off x="5781364" y="1494503"/>
            <a:ext cx="88562" cy="4945626"/>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425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1"/>
            <a:ext cx="12192000" cy="6858000"/>
          </a:xfrm>
          <a:prstGeom prst="rect">
            <a:avLst/>
          </a:prstGeom>
        </p:spPr>
      </p:pic>
      <p:sp>
        <p:nvSpPr>
          <p:cNvPr id="5" name="ZoneTexte 4"/>
          <p:cNvSpPr txBox="1"/>
          <p:nvPr/>
        </p:nvSpPr>
        <p:spPr>
          <a:xfrm>
            <a:off x="3932903" y="404321"/>
            <a:ext cx="5555226" cy="923330"/>
          </a:xfrm>
          <a:prstGeom prst="rect">
            <a:avLst/>
          </a:prstGeom>
          <a:noFill/>
        </p:spPr>
        <p:txBody>
          <a:bodyPr wrap="square" rtlCol="0">
            <a:spAutoFit/>
          </a:bodyPr>
          <a:lstStyle/>
          <a:p>
            <a:r>
              <a:rPr lang="fr-FR" sz="5400" b="1" dirty="0">
                <a:solidFill>
                  <a:schemeClr val="bg1"/>
                </a:solidFill>
                <a:latin typeface="Batang" panose="02030600000101010101" pitchFamily="18" charset="-127"/>
                <a:ea typeface="Batang" panose="02030600000101010101" pitchFamily="18" charset="-127"/>
              </a:rPr>
              <a:t>Test </a:t>
            </a:r>
            <a:r>
              <a:rPr lang="fr-FR" sz="5400" b="1" dirty="0" err="1">
                <a:solidFill>
                  <a:schemeClr val="bg1"/>
                </a:solidFill>
                <a:latin typeface="Batang" panose="02030600000101010101" pitchFamily="18" charset="-127"/>
                <a:ea typeface="Batang" panose="02030600000101010101" pitchFamily="18" charset="-127"/>
              </a:rPr>
              <a:t>Lab</a:t>
            </a:r>
            <a:r>
              <a:rPr lang="fr-FR" sz="5400" b="1" dirty="0">
                <a:solidFill>
                  <a:schemeClr val="bg1"/>
                </a:solidFill>
                <a:latin typeface="Batang" panose="02030600000101010101" pitchFamily="18" charset="-127"/>
                <a:ea typeface="Batang" panose="02030600000101010101" pitchFamily="18" charset="-127"/>
              </a:rPr>
              <a:t> Design</a:t>
            </a:r>
          </a:p>
        </p:txBody>
      </p:sp>
      <p:sp>
        <p:nvSpPr>
          <p:cNvPr id="6" name="Hexagone 5"/>
          <p:cNvSpPr/>
          <p:nvPr/>
        </p:nvSpPr>
        <p:spPr>
          <a:xfrm>
            <a:off x="4060723" y="1710813"/>
            <a:ext cx="7167716" cy="4680156"/>
          </a:xfrm>
          <a:prstGeom prst="hexagon">
            <a:avLst/>
          </a:prstGeom>
          <a:noFill/>
          <a:ln w="666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3"/>
          <a:stretch>
            <a:fillRect/>
          </a:stretch>
        </p:blipFill>
        <p:spPr>
          <a:xfrm>
            <a:off x="8586912" y="4849179"/>
            <a:ext cx="1063267" cy="1135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4"/>
          <a:stretch>
            <a:fillRect/>
          </a:stretch>
        </p:blipFill>
        <p:spPr>
          <a:xfrm>
            <a:off x="6310489" y="5154380"/>
            <a:ext cx="698164" cy="829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p:cNvPicPr>
            <a:picLocks noChangeAspect="1"/>
          </p:cNvPicPr>
          <p:nvPr/>
        </p:nvPicPr>
        <p:blipFill>
          <a:blip r:embed="rId5"/>
          <a:stretch>
            <a:fillRect/>
          </a:stretch>
        </p:blipFill>
        <p:spPr>
          <a:xfrm>
            <a:off x="5668624" y="5340911"/>
            <a:ext cx="489575" cy="643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p:cNvPicPr>
            <a:picLocks noChangeAspect="1"/>
          </p:cNvPicPr>
          <p:nvPr/>
        </p:nvPicPr>
        <p:blipFill>
          <a:blip r:embed="rId4"/>
          <a:stretch>
            <a:fillRect/>
          </a:stretch>
        </p:blipFill>
        <p:spPr>
          <a:xfrm>
            <a:off x="9459372" y="5605040"/>
            <a:ext cx="471209" cy="453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 10"/>
          <p:cNvPicPr>
            <a:picLocks noChangeAspect="1"/>
          </p:cNvPicPr>
          <p:nvPr/>
        </p:nvPicPr>
        <p:blipFill>
          <a:blip r:embed="rId5"/>
          <a:stretch>
            <a:fillRect/>
          </a:stretch>
        </p:blipFill>
        <p:spPr>
          <a:xfrm>
            <a:off x="9694976" y="5790848"/>
            <a:ext cx="294348" cy="386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8" name="Picture 2"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2971" y="4010791"/>
            <a:ext cx="816401" cy="73884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13"/>
          <p:cNvGrpSpPr/>
          <p:nvPr/>
        </p:nvGrpSpPr>
        <p:grpSpPr>
          <a:xfrm>
            <a:off x="5668624" y="3826507"/>
            <a:ext cx="1397539" cy="933882"/>
            <a:chOff x="5457294" y="3753466"/>
            <a:chExt cx="1397539" cy="933882"/>
          </a:xfrm>
        </p:grpSpPr>
        <p:pic>
          <p:nvPicPr>
            <p:cNvPr id="4100" name="Picture 4" descr="Afficher l'image d'orig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3555" y="3818060"/>
              <a:ext cx="869288" cy="869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p:cNvPicPr>
              <a:picLocks noChangeAspect="1"/>
            </p:cNvPicPr>
            <p:nvPr/>
          </p:nvPicPr>
          <p:blipFill>
            <a:blip r:embed="rId8"/>
            <a:stretch>
              <a:fillRect/>
            </a:stretch>
          </p:blipFill>
          <p:spPr>
            <a:xfrm>
              <a:off x="6464308" y="3755923"/>
              <a:ext cx="390525" cy="609600"/>
            </a:xfrm>
            <a:prstGeom prst="rect">
              <a:avLst/>
            </a:prstGeom>
          </p:spPr>
        </p:pic>
        <p:pic>
          <p:nvPicPr>
            <p:cNvPr id="13" name="Image 12"/>
            <p:cNvPicPr>
              <a:picLocks noChangeAspect="1"/>
            </p:cNvPicPr>
            <p:nvPr/>
          </p:nvPicPr>
          <p:blipFill>
            <a:blip r:embed="rId8"/>
            <a:stretch>
              <a:fillRect/>
            </a:stretch>
          </p:blipFill>
          <p:spPr>
            <a:xfrm>
              <a:off x="5457294" y="3753466"/>
              <a:ext cx="390525" cy="609600"/>
            </a:xfrm>
            <a:prstGeom prst="rect">
              <a:avLst/>
            </a:prstGeom>
          </p:spPr>
        </p:pic>
      </p:grpSp>
      <p:pic>
        <p:nvPicPr>
          <p:cNvPr id="15" name="Image 14"/>
          <p:cNvPicPr>
            <a:picLocks noChangeAspect="1"/>
          </p:cNvPicPr>
          <p:nvPr/>
        </p:nvPicPr>
        <p:blipFill>
          <a:blip r:embed="rId9"/>
          <a:stretch>
            <a:fillRect/>
          </a:stretch>
        </p:blipFill>
        <p:spPr>
          <a:xfrm>
            <a:off x="7206370" y="2896601"/>
            <a:ext cx="876422" cy="752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ZoneTexte 15"/>
          <p:cNvSpPr txBox="1"/>
          <p:nvPr/>
        </p:nvSpPr>
        <p:spPr>
          <a:xfrm>
            <a:off x="8031695" y="3091605"/>
            <a:ext cx="1222551" cy="369332"/>
          </a:xfrm>
          <a:prstGeom prst="rect">
            <a:avLst/>
          </a:prstGeom>
          <a:noFill/>
        </p:spPr>
        <p:txBody>
          <a:bodyPr wrap="square" rtlCol="0">
            <a:spAutoFit/>
          </a:bodyPr>
          <a:lstStyle/>
          <a:p>
            <a:r>
              <a:rPr lang="fr-FR" b="1" dirty="0" err="1" smtClean="0">
                <a:solidFill>
                  <a:schemeClr val="bg1">
                    <a:lumMod val="85000"/>
                  </a:schemeClr>
                </a:solidFill>
              </a:rPr>
              <a:t>Grid</a:t>
            </a:r>
            <a:r>
              <a:rPr lang="fr-FR" dirty="0" smtClean="0">
                <a:solidFill>
                  <a:schemeClr val="bg1">
                    <a:lumMod val="85000"/>
                  </a:schemeClr>
                </a:solidFill>
              </a:rPr>
              <a:t> </a:t>
            </a:r>
            <a:r>
              <a:rPr lang="fr-FR" b="1" dirty="0" smtClean="0">
                <a:solidFill>
                  <a:schemeClr val="bg1">
                    <a:lumMod val="85000"/>
                  </a:schemeClr>
                </a:solidFill>
              </a:rPr>
              <a:t>Hub</a:t>
            </a:r>
            <a:endParaRPr lang="fr-FR" b="1" dirty="0">
              <a:solidFill>
                <a:schemeClr val="bg1">
                  <a:lumMod val="85000"/>
                </a:schemeClr>
              </a:solidFill>
            </a:endParaRPr>
          </a:p>
        </p:txBody>
      </p:sp>
      <p:pic>
        <p:nvPicPr>
          <p:cNvPr id="19" name="Picture 4" descr="Afficher l'image d'origin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1182" y="1921304"/>
            <a:ext cx="675971" cy="643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cxnSp>
        <p:nvCxnSpPr>
          <p:cNvPr id="18" name="Connecteur droit 17"/>
          <p:cNvCxnSpPr>
            <a:stCxn id="19" idx="2"/>
          </p:cNvCxnSpPr>
          <p:nvPr/>
        </p:nvCxnSpPr>
        <p:spPr>
          <a:xfrm>
            <a:off x="7609168" y="2565112"/>
            <a:ext cx="0" cy="355538"/>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7644581" y="3649181"/>
            <a:ext cx="1" cy="467032"/>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endCxn id="4098" idx="1"/>
          </p:cNvCxnSpPr>
          <p:nvPr/>
        </p:nvCxnSpPr>
        <p:spPr>
          <a:xfrm>
            <a:off x="7667050" y="4131307"/>
            <a:ext cx="975921" cy="24890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6710516" y="4116213"/>
            <a:ext cx="934065" cy="27086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Picture 2" descr="Afficher l'image d'origi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51171" y="1845831"/>
            <a:ext cx="773248" cy="7732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9" name="ZoneTexte 28"/>
          <p:cNvSpPr txBox="1"/>
          <p:nvPr/>
        </p:nvSpPr>
        <p:spPr>
          <a:xfrm>
            <a:off x="9857835" y="1985751"/>
            <a:ext cx="668594" cy="369332"/>
          </a:xfrm>
          <a:prstGeom prst="rect">
            <a:avLst/>
          </a:prstGeom>
          <a:noFill/>
        </p:spPr>
        <p:txBody>
          <a:bodyPr wrap="square" rtlCol="0">
            <a:spAutoFit/>
          </a:bodyPr>
          <a:lstStyle/>
          <a:p>
            <a:r>
              <a:rPr lang="fr-FR" b="1" dirty="0">
                <a:solidFill>
                  <a:schemeClr val="bg1">
                    <a:lumMod val="85000"/>
                  </a:schemeClr>
                </a:solidFill>
              </a:rPr>
              <a:t>Git</a:t>
            </a:r>
          </a:p>
        </p:txBody>
      </p:sp>
      <p:cxnSp>
        <p:nvCxnSpPr>
          <p:cNvPr id="30" name="Connecteur droit 29"/>
          <p:cNvCxnSpPr>
            <a:stCxn id="19" idx="3"/>
            <a:endCxn id="28" idx="1"/>
          </p:cNvCxnSpPr>
          <p:nvPr/>
        </p:nvCxnSpPr>
        <p:spPr>
          <a:xfrm flipV="1">
            <a:off x="7947153" y="2232455"/>
            <a:ext cx="1104018" cy="10753"/>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4101" name="ZoneTexte 4100"/>
          <p:cNvSpPr txBox="1"/>
          <p:nvPr/>
        </p:nvSpPr>
        <p:spPr>
          <a:xfrm>
            <a:off x="6389209" y="2036856"/>
            <a:ext cx="881973" cy="369332"/>
          </a:xfrm>
          <a:prstGeom prst="rect">
            <a:avLst/>
          </a:prstGeom>
          <a:noFill/>
        </p:spPr>
        <p:txBody>
          <a:bodyPr wrap="none" rtlCol="0">
            <a:spAutoFit/>
          </a:bodyPr>
          <a:lstStyle/>
          <a:p>
            <a:r>
              <a:rPr lang="fr-FR" b="1" dirty="0">
                <a:solidFill>
                  <a:schemeClr val="bg1">
                    <a:lumMod val="85000"/>
                  </a:schemeClr>
                </a:solidFill>
              </a:rPr>
              <a:t>Jenkins</a:t>
            </a:r>
          </a:p>
        </p:txBody>
      </p:sp>
    </p:spTree>
    <p:extLst>
      <p:ext uri="{BB962C8B-B14F-4D97-AF65-F5344CB8AC3E}">
        <p14:creationId xmlns:p14="http://schemas.microsoft.com/office/powerpoint/2010/main" val="4072129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192000" cy="6858000"/>
          </a:xfrm>
          <a:prstGeom prst="rect">
            <a:avLst/>
          </a:prstGeom>
        </p:spPr>
      </p:pic>
      <p:sp>
        <p:nvSpPr>
          <p:cNvPr id="3" name="ZoneTexte 2"/>
          <p:cNvSpPr txBox="1"/>
          <p:nvPr/>
        </p:nvSpPr>
        <p:spPr>
          <a:xfrm>
            <a:off x="3763220" y="112090"/>
            <a:ext cx="7190726" cy="923330"/>
          </a:xfrm>
          <a:prstGeom prst="rect">
            <a:avLst/>
          </a:prstGeom>
          <a:noFill/>
        </p:spPr>
        <p:txBody>
          <a:bodyPr wrap="square" rtlCol="0">
            <a:spAutoFit/>
          </a:bodyPr>
          <a:lstStyle/>
          <a:p>
            <a:r>
              <a:rPr lang="fr-FR" sz="5400" b="1" dirty="0" err="1" smtClean="0">
                <a:solidFill>
                  <a:schemeClr val="bg1"/>
                </a:solidFill>
                <a:latin typeface="Batang" panose="02030600000101010101" pitchFamily="18" charset="-127"/>
                <a:ea typeface="Batang" panose="02030600000101010101" pitchFamily="18" charset="-127"/>
              </a:rPr>
              <a:t>Execution</a:t>
            </a:r>
            <a:r>
              <a:rPr lang="fr-FR" sz="5400" b="1" dirty="0" smtClean="0">
                <a:solidFill>
                  <a:schemeClr val="bg1"/>
                </a:solidFill>
                <a:latin typeface="Batang" panose="02030600000101010101" pitchFamily="18" charset="-127"/>
                <a:ea typeface="Batang" panose="02030600000101010101" pitchFamily="18" charset="-127"/>
              </a:rPr>
              <a:t> </a:t>
            </a:r>
            <a:r>
              <a:rPr lang="fr-FR" sz="5400" b="1" dirty="0" err="1" smtClean="0">
                <a:solidFill>
                  <a:schemeClr val="bg1"/>
                </a:solidFill>
                <a:latin typeface="Batang" panose="02030600000101010101" pitchFamily="18" charset="-127"/>
                <a:ea typeface="Batang" panose="02030600000101010101" pitchFamily="18" charset="-127"/>
              </a:rPr>
              <a:t>contexts</a:t>
            </a:r>
            <a:endParaRPr lang="fr-FR" sz="5400" b="1" dirty="0">
              <a:solidFill>
                <a:schemeClr val="bg1"/>
              </a:solidFill>
              <a:latin typeface="Batang" panose="02030600000101010101" pitchFamily="18" charset="-127"/>
              <a:ea typeface="Batang" panose="02030600000101010101" pitchFamily="18" charset="-127"/>
            </a:endParaRPr>
          </a:p>
        </p:txBody>
      </p:sp>
      <p:pic>
        <p:nvPicPr>
          <p:cNvPr id="4" name="Image 3"/>
          <p:cNvPicPr>
            <a:picLocks noChangeAspect="1"/>
          </p:cNvPicPr>
          <p:nvPr/>
        </p:nvPicPr>
        <p:blipFill>
          <a:blip r:embed="rId3"/>
          <a:stretch>
            <a:fillRect/>
          </a:stretch>
        </p:blipFill>
        <p:spPr>
          <a:xfrm>
            <a:off x="3585918" y="4619526"/>
            <a:ext cx="1278313" cy="188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4"/>
          <a:stretch>
            <a:fillRect/>
          </a:stretch>
        </p:blipFill>
        <p:spPr>
          <a:xfrm>
            <a:off x="6096000" y="1955935"/>
            <a:ext cx="1376313"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p:cNvPicPr>
            <a:picLocks noChangeAspect="1"/>
          </p:cNvPicPr>
          <p:nvPr/>
        </p:nvPicPr>
        <p:blipFill>
          <a:blip r:embed="rId5"/>
          <a:stretch>
            <a:fillRect/>
          </a:stretch>
        </p:blipFill>
        <p:spPr>
          <a:xfrm>
            <a:off x="8738647" y="1955935"/>
            <a:ext cx="1404595"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6"/>
          <a:stretch>
            <a:fillRect/>
          </a:stretch>
        </p:blipFill>
        <p:spPr>
          <a:xfrm>
            <a:off x="6096000" y="4619526"/>
            <a:ext cx="1363450" cy="188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7"/>
          <a:stretch>
            <a:fillRect/>
          </a:stretch>
        </p:blipFill>
        <p:spPr>
          <a:xfrm>
            <a:off x="3585918" y="1955934"/>
            <a:ext cx="1278313"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p:cNvPicPr>
            <a:picLocks noChangeAspect="1"/>
          </p:cNvPicPr>
          <p:nvPr/>
        </p:nvPicPr>
        <p:blipFill>
          <a:blip r:embed="rId6"/>
          <a:stretch>
            <a:fillRect/>
          </a:stretch>
        </p:blipFill>
        <p:spPr>
          <a:xfrm>
            <a:off x="8779792" y="4619526"/>
            <a:ext cx="1363450" cy="188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p:cNvSpPr/>
          <p:nvPr/>
        </p:nvSpPr>
        <p:spPr>
          <a:xfrm>
            <a:off x="8851769" y="4722829"/>
            <a:ext cx="1225485" cy="1652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 name="Groupe 18"/>
          <p:cNvGrpSpPr/>
          <p:nvPr/>
        </p:nvGrpSpPr>
        <p:grpSpPr>
          <a:xfrm>
            <a:off x="8925657" y="4830619"/>
            <a:ext cx="1524017" cy="1454035"/>
            <a:chOff x="8851769" y="4830619"/>
            <a:chExt cx="1524017" cy="1454035"/>
          </a:xfrm>
        </p:grpSpPr>
        <p:pic>
          <p:nvPicPr>
            <p:cNvPr id="11" name="Image 10"/>
            <p:cNvPicPr>
              <a:picLocks noChangeAspect="1"/>
            </p:cNvPicPr>
            <p:nvPr/>
          </p:nvPicPr>
          <p:blipFill>
            <a:blip r:embed="rId8"/>
            <a:stretch>
              <a:fillRect/>
            </a:stretch>
          </p:blipFill>
          <p:spPr>
            <a:xfrm>
              <a:off x="8851769" y="4830619"/>
              <a:ext cx="471193" cy="535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p:cNvPicPr>
              <a:picLocks noChangeAspect="1"/>
            </p:cNvPicPr>
            <p:nvPr/>
          </p:nvPicPr>
          <p:blipFill>
            <a:blip r:embed="rId8"/>
            <a:stretch>
              <a:fillRect/>
            </a:stretch>
          </p:blipFill>
          <p:spPr>
            <a:xfrm>
              <a:off x="9469447" y="4830619"/>
              <a:ext cx="471193" cy="535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 12"/>
            <p:cNvPicPr>
              <a:picLocks noChangeAspect="1"/>
            </p:cNvPicPr>
            <p:nvPr/>
          </p:nvPicPr>
          <p:blipFill>
            <a:blip r:embed="rId8"/>
            <a:stretch>
              <a:fillRect/>
            </a:stretch>
          </p:blipFill>
          <p:spPr>
            <a:xfrm>
              <a:off x="8851769" y="5748914"/>
              <a:ext cx="471193" cy="535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p:cNvPicPr>
              <a:picLocks noChangeAspect="1"/>
            </p:cNvPicPr>
            <p:nvPr/>
          </p:nvPicPr>
          <p:blipFill>
            <a:blip r:embed="rId8"/>
            <a:stretch>
              <a:fillRect/>
            </a:stretch>
          </p:blipFill>
          <p:spPr>
            <a:xfrm>
              <a:off x="9469447" y="5748914"/>
              <a:ext cx="471193" cy="535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ZoneTexte 14"/>
            <p:cNvSpPr txBox="1"/>
            <p:nvPr/>
          </p:nvSpPr>
          <p:spPr>
            <a:xfrm>
              <a:off x="8906110" y="4967684"/>
              <a:ext cx="870293" cy="261610"/>
            </a:xfrm>
            <a:prstGeom prst="rect">
              <a:avLst/>
            </a:prstGeom>
            <a:noFill/>
          </p:spPr>
          <p:txBody>
            <a:bodyPr wrap="square" rtlCol="0">
              <a:spAutoFit/>
            </a:bodyPr>
            <a:lstStyle/>
            <a:p>
              <a:r>
                <a:rPr lang="fr-FR" sz="1100" b="1" dirty="0" smtClean="0">
                  <a:solidFill>
                    <a:schemeClr val="bg1"/>
                  </a:solidFill>
                </a:rPr>
                <a:t>rec1</a:t>
              </a:r>
              <a:endParaRPr lang="fr-FR" sz="1100" b="1" dirty="0">
                <a:solidFill>
                  <a:schemeClr val="bg1"/>
                </a:solidFill>
              </a:endParaRPr>
            </a:p>
          </p:txBody>
        </p:sp>
        <p:sp>
          <p:nvSpPr>
            <p:cNvPr id="16" name="ZoneTexte 15"/>
            <p:cNvSpPr txBox="1"/>
            <p:nvPr/>
          </p:nvSpPr>
          <p:spPr>
            <a:xfrm>
              <a:off x="9505493" y="4958464"/>
              <a:ext cx="870293" cy="261610"/>
            </a:xfrm>
            <a:prstGeom prst="rect">
              <a:avLst/>
            </a:prstGeom>
            <a:noFill/>
          </p:spPr>
          <p:txBody>
            <a:bodyPr wrap="square" rtlCol="0">
              <a:spAutoFit/>
            </a:bodyPr>
            <a:lstStyle/>
            <a:p>
              <a:r>
                <a:rPr lang="fr-FR" sz="1100" b="1" dirty="0" smtClean="0">
                  <a:solidFill>
                    <a:schemeClr val="bg1"/>
                  </a:solidFill>
                </a:rPr>
                <a:t>rec3</a:t>
              </a:r>
              <a:endParaRPr lang="fr-FR" sz="1100" b="1" dirty="0">
                <a:solidFill>
                  <a:schemeClr val="bg1"/>
                </a:solidFill>
              </a:endParaRPr>
            </a:p>
          </p:txBody>
        </p:sp>
        <p:sp>
          <p:nvSpPr>
            <p:cNvPr id="17" name="ZoneTexte 16"/>
            <p:cNvSpPr txBox="1"/>
            <p:nvPr/>
          </p:nvSpPr>
          <p:spPr>
            <a:xfrm>
              <a:off x="8887815" y="5877765"/>
              <a:ext cx="870293" cy="261610"/>
            </a:xfrm>
            <a:prstGeom prst="rect">
              <a:avLst/>
            </a:prstGeom>
            <a:noFill/>
          </p:spPr>
          <p:txBody>
            <a:bodyPr wrap="square" rtlCol="0">
              <a:spAutoFit/>
            </a:bodyPr>
            <a:lstStyle/>
            <a:p>
              <a:r>
                <a:rPr lang="fr-FR" sz="1100" b="1" dirty="0" smtClean="0">
                  <a:solidFill>
                    <a:schemeClr val="bg1"/>
                  </a:solidFill>
                </a:rPr>
                <a:t>int1</a:t>
              </a:r>
              <a:endParaRPr lang="fr-FR" sz="1100" b="1" dirty="0">
                <a:solidFill>
                  <a:schemeClr val="bg1"/>
                </a:solidFill>
              </a:endParaRPr>
            </a:p>
          </p:txBody>
        </p:sp>
        <p:sp>
          <p:nvSpPr>
            <p:cNvPr id="18" name="ZoneTexte 17"/>
            <p:cNvSpPr txBox="1"/>
            <p:nvPr/>
          </p:nvSpPr>
          <p:spPr>
            <a:xfrm>
              <a:off x="9505493" y="5865159"/>
              <a:ext cx="870293" cy="261610"/>
            </a:xfrm>
            <a:prstGeom prst="rect">
              <a:avLst/>
            </a:prstGeom>
            <a:noFill/>
          </p:spPr>
          <p:txBody>
            <a:bodyPr wrap="square" rtlCol="0">
              <a:spAutoFit/>
            </a:bodyPr>
            <a:lstStyle/>
            <a:p>
              <a:r>
                <a:rPr lang="fr-FR" sz="1100" b="1" dirty="0" smtClean="0">
                  <a:solidFill>
                    <a:schemeClr val="bg1"/>
                  </a:solidFill>
                </a:rPr>
                <a:t>int2</a:t>
              </a:r>
              <a:endParaRPr lang="fr-FR" sz="1100" b="1" dirty="0">
                <a:solidFill>
                  <a:schemeClr val="bg1"/>
                </a:solidFill>
              </a:endParaRPr>
            </a:p>
          </p:txBody>
        </p:sp>
      </p:grpSp>
    </p:spTree>
    <p:extLst>
      <p:ext uri="{BB962C8B-B14F-4D97-AF65-F5344CB8AC3E}">
        <p14:creationId xmlns:p14="http://schemas.microsoft.com/office/powerpoint/2010/main" val="30023932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1"/>
            <a:ext cx="12192000" cy="6858000"/>
          </a:xfrm>
          <a:prstGeom prst="rect">
            <a:avLst/>
          </a:prstGeom>
        </p:spPr>
      </p:pic>
      <p:sp>
        <p:nvSpPr>
          <p:cNvPr id="5" name="ZoneTexte 4"/>
          <p:cNvSpPr txBox="1"/>
          <p:nvPr/>
        </p:nvSpPr>
        <p:spPr>
          <a:xfrm>
            <a:off x="3340938" y="-40404"/>
            <a:ext cx="9136553" cy="1908215"/>
          </a:xfrm>
          <a:prstGeom prst="rect">
            <a:avLst/>
          </a:prstGeom>
          <a:noFill/>
        </p:spPr>
        <p:txBody>
          <a:bodyPr wrap="square" rtlCol="0">
            <a:spAutoFit/>
          </a:bodyPr>
          <a:lstStyle/>
          <a:p>
            <a:r>
              <a:rPr lang="fr-FR" sz="5400" b="1" dirty="0" err="1" smtClean="0">
                <a:solidFill>
                  <a:schemeClr val="bg2">
                    <a:lumMod val="90000"/>
                  </a:schemeClr>
                </a:solidFill>
                <a:latin typeface="Batang" panose="02030600000101010101" pitchFamily="18" charset="-127"/>
                <a:ea typeface="Batang" panose="02030600000101010101" pitchFamily="18" charset="-127"/>
              </a:rPr>
              <a:t>Example</a:t>
            </a:r>
            <a:r>
              <a:rPr lang="fr-FR" sz="5400" b="1" dirty="0" smtClean="0">
                <a:solidFill>
                  <a:schemeClr val="bg2">
                    <a:lumMod val="90000"/>
                  </a:schemeClr>
                </a:solidFill>
                <a:latin typeface="Batang" panose="02030600000101010101" pitchFamily="18" charset="-127"/>
                <a:ea typeface="Batang" panose="02030600000101010101" pitchFamily="18" charset="-127"/>
              </a:rPr>
              <a:t> of </a:t>
            </a:r>
            <a:r>
              <a:rPr lang="fr-FR" sz="5400" b="1" dirty="0" err="1" smtClean="0">
                <a:solidFill>
                  <a:schemeClr val="bg2">
                    <a:lumMod val="90000"/>
                  </a:schemeClr>
                </a:solidFill>
                <a:latin typeface="Batang" panose="02030600000101010101" pitchFamily="18" charset="-127"/>
                <a:ea typeface="Batang" panose="02030600000101010101" pitchFamily="18" charset="-127"/>
              </a:rPr>
              <a:t>AccorHotels</a:t>
            </a:r>
            <a:r>
              <a:rPr lang="fr-FR" sz="5400" b="1" dirty="0" smtClean="0">
                <a:solidFill>
                  <a:schemeClr val="bg1"/>
                </a:solidFill>
                <a:latin typeface="Batang" panose="02030600000101010101" pitchFamily="18" charset="-127"/>
                <a:ea typeface="Batang" panose="02030600000101010101" pitchFamily="18" charset="-127"/>
              </a:rPr>
              <a:t>: </a:t>
            </a:r>
          </a:p>
          <a:p>
            <a:endParaRPr lang="fr-FR" sz="3200" b="1" dirty="0" smtClean="0">
              <a:solidFill>
                <a:schemeClr val="bg1"/>
              </a:solidFill>
              <a:latin typeface="Batang" panose="02030600000101010101" pitchFamily="18" charset="-127"/>
              <a:ea typeface="Batang" panose="02030600000101010101" pitchFamily="18" charset="-127"/>
            </a:endParaRPr>
          </a:p>
          <a:p>
            <a:r>
              <a:rPr lang="fr-FR" sz="3200" b="1" dirty="0" smtClean="0">
                <a:solidFill>
                  <a:schemeClr val="bg1"/>
                </a:solidFill>
                <a:latin typeface="Batang" panose="02030600000101010101" pitchFamily="18" charset="-127"/>
                <a:ea typeface="Batang" panose="02030600000101010101" pitchFamily="18" charset="-127"/>
              </a:rPr>
              <a:t>Test Count on </a:t>
            </a:r>
            <a:r>
              <a:rPr lang="fr-FR" sz="3200" b="1" dirty="0" err="1" smtClean="0">
                <a:solidFill>
                  <a:schemeClr val="bg1"/>
                </a:solidFill>
                <a:latin typeface="Batang" panose="02030600000101010101" pitchFamily="18" charset="-127"/>
                <a:ea typeface="Batang" panose="02030600000101010101" pitchFamily="18" charset="-127"/>
              </a:rPr>
              <a:t>webMobile</a:t>
            </a:r>
            <a:r>
              <a:rPr lang="fr-FR" sz="3200" b="1" dirty="0" smtClean="0">
                <a:solidFill>
                  <a:schemeClr val="bg1"/>
                </a:solidFill>
                <a:latin typeface="Batang" panose="02030600000101010101" pitchFamily="18" charset="-127"/>
                <a:ea typeface="Batang" panose="02030600000101010101" pitchFamily="18" charset="-127"/>
              </a:rPr>
              <a:t> </a:t>
            </a:r>
            <a:endParaRPr lang="fr-FR" sz="3200" b="1" dirty="0">
              <a:solidFill>
                <a:schemeClr val="bg1"/>
              </a:solidFill>
              <a:latin typeface="Batang" panose="02030600000101010101" pitchFamily="18" charset="-127"/>
              <a:ea typeface="Batang" panose="02030600000101010101" pitchFamily="18" charset="-127"/>
            </a:endParaRPr>
          </a:p>
        </p:txBody>
      </p:sp>
      <p:pic>
        <p:nvPicPr>
          <p:cNvPr id="2" name="Image 1"/>
          <p:cNvPicPr>
            <a:picLocks noChangeAspect="1"/>
          </p:cNvPicPr>
          <p:nvPr/>
        </p:nvPicPr>
        <p:blipFill>
          <a:blip r:embed="rId3"/>
          <a:stretch>
            <a:fillRect/>
          </a:stretch>
        </p:blipFill>
        <p:spPr>
          <a:xfrm>
            <a:off x="5591799" y="2208469"/>
            <a:ext cx="5867400" cy="1704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3990109" y="4584859"/>
            <a:ext cx="7838210" cy="1969770"/>
          </a:xfrm>
          <a:prstGeom prst="rect">
            <a:avLst/>
          </a:prstGeom>
        </p:spPr>
        <p:txBody>
          <a:bodyPr wrap="square">
            <a:spAutoFit/>
          </a:bodyPr>
          <a:lstStyle/>
          <a:p>
            <a:pPr>
              <a:spcAft>
                <a:spcPts val="1200"/>
              </a:spcAft>
            </a:pPr>
            <a:r>
              <a:rPr lang="fr-FR" sz="2800" b="1" dirty="0" err="1" smtClean="0">
                <a:solidFill>
                  <a:schemeClr val="bg1">
                    <a:lumMod val="95000"/>
                  </a:schemeClr>
                </a:solidFill>
                <a:latin typeface="Times New Roman" panose="02020603050405020304" pitchFamily="18" charset="0"/>
                <a:ea typeface="Calibri" panose="020F0502020204030204" pitchFamily="34" charset="0"/>
              </a:rPr>
              <a:t>Expl</a:t>
            </a:r>
            <a:r>
              <a:rPr lang="fr-FR" sz="2800" b="1" dirty="0" smtClean="0">
                <a:solidFill>
                  <a:schemeClr val="bg1">
                    <a:lumMod val="95000"/>
                  </a:schemeClr>
                </a:solidFill>
                <a:latin typeface="Times New Roman" panose="02020603050405020304" pitchFamily="18" charset="0"/>
                <a:ea typeface="Calibri" panose="020F0502020204030204" pitchFamily="34" charset="0"/>
              </a:rPr>
              <a:t> : Total possible test </a:t>
            </a:r>
            <a:r>
              <a:rPr lang="fr-FR" sz="2800" b="1" dirty="0" err="1" smtClean="0">
                <a:solidFill>
                  <a:schemeClr val="bg1">
                    <a:lumMod val="95000"/>
                  </a:schemeClr>
                </a:solidFill>
                <a:latin typeface="Times New Roman" panose="02020603050405020304" pitchFamily="18" charset="0"/>
                <a:ea typeface="Calibri" panose="020F0502020204030204" pitchFamily="34" charset="0"/>
              </a:rPr>
              <a:t>execution</a:t>
            </a:r>
            <a:r>
              <a:rPr lang="fr-FR" sz="2800" b="1" dirty="0" smtClean="0">
                <a:solidFill>
                  <a:schemeClr val="bg1">
                    <a:lumMod val="95000"/>
                  </a:schemeClr>
                </a:solidFill>
                <a:latin typeface="Times New Roman" panose="02020603050405020304" pitchFamily="18" charset="0"/>
                <a:ea typeface="Calibri" panose="020F0502020204030204" pitchFamily="34" charset="0"/>
              </a:rPr>
              <a:t> for smartphone </a:t>
            </a:r>
            <a:r>
              <a:rPr lang="fr-FR" sz="2800" b="1" dirty="0" err="1" smtClean="0">
                <a:solidFill>
                  <a:schemeClr val="bg1">
                    <a:lumMod val="95000"/>
                  </a:schemeClr>
                </a:solidFill>
                <a:latin typeface="Times New Roman" panose="02020603050405020304" pitchFamily="18" charset="0"/>
                <a:ea typeface="Calibri" panose="020F0502020204030204" pitchFamily="34" charset="0"/>
              </a:rPr>
              <a:t>is</a:t>
            </a:r>
            <a:r>
              <a:rPr lang="fr-FR" sz="2800" b="1" dirty="0" smtClean="0">
                <a:solidFill>
                  <a:schemeClr val="bg1">
                    <a:lumMod val="95000"/>
                  </a:schemeClr>
                </a:solidFill>
                <a:latin typeface="Times New Roman" panose="02020603050405020304" pitchFamily="18" charset="0"/>
                <a:ea typeface="Calibri" panose="020F0502020204030204" pitchFamily="34" charset="0"/>
              </a:rPr>
              <a:t>: </a:t>
            </a:r>
          </a:p>
          <a:p>
            <a:pPr>
              <a:spcAft>
                <a:spcPts val="1200"/>
              </a:spcAft>
            </a:pPr>
            <a:r>
              <a:rPr lang="fr-FR" sz="2800" b="1" dirty="0">
                <a:solidFill>
                  <a:schemeClr val="bg1">
                    <a:lumMod val="95000"/>
                  </a:schemeClr>
                </a:solidFill>
                <a:latin typeface="Times New Roman" panose="02020603050405020304" pitchFamily="18" charset="0"/>
                <a:ea typeface="Calibri" panose="020F0502020204030204" pitchFamily="34" charset="0"/>
              </a:rPr>
              <a:t> </a:t>
            </a:r>
            <a:r>
              <a:rPr lang="fr-FR" sz="2800" b="1" dirty="0" smtClean="0">
                <a:solidFill>
                  <a:schemeClr val="bg1">
                    <a:lumMod val="95000"/>
                  </a:schemeClr>
                </a:solidFill>
                <a:latin typeface="Times New Roman" panose="02020603050405020304" pitchFamily="18" charset="0"/>
                <a:ea typeface="Calibri" panose="020F0502020204030204" pitchFamily="34" charset="0"/>
              </a:rPr>
              <a:t>           </a:t>
            </a:r>
            <a:r>
              <a:rPr lang="fr-FR" b="1" dirty="0" smtClean="0">
                <a:solidFill>
                  <a:schemeClr val="bg1">
                    <a:lumMod val="95000"/>
                  </a:schemeClr>
                </a:solidFill>
                <a:latin typeface="Times New Roman" panose="02020603050405020304" pitchFamily="18" charset="0"/>
                <a:ea typeface="Calibri" panose="020F0502020204030204" pitchFamily="34" charset="0"/>
              </a:rPr>
              <a:t>1 test X 7 brands x 18 langages </a:t>
            </a:r>
            <a:r>
              <a:rPr lang="fr-FR" b="1" dirty="0">
                <a:solidFill>
                  <a:schemeClr val="bg1">
                    <a:lumMod val="95000"/>
                  </a:schemeClr>
                </a:solidFill>
                <a:latin typeface="Times New Roman" panose="02020603050405020304" pitchFamily="18" charset="0"/>
                <a:ea typeface="Calibri" panose="020F0502020204030204" pitchFamily="34" charset="0"/>
              </a:rPr>
              <a:t>= </a:t>
            </a:r>
            <a:r>
              <a:rPr lang="fr-FR" b="1" dirty="0" smtClean="0">
                <a:solidFill>
                  <a:srgbClr val="FF0000"/>
                </a:solidFill>
                <a:latin typeface="Times New Roman" panose="02020603050405020304" pitchFamily="18" charset="0"/>
                <a:ea typeface="Calibri" panose="020F0502020204030204" pitchFamily="34" charset="0"/>
              </a:rPr>
              <a:t>126 </a:t>
            </a:r>
            <a:r>
              <a:rPr lang="fr-FR" b="1" dirty="0" smtClean="0">
                <a:solidFill>
                  <a:schemeClr val="bg1">
                    <a:lumMod val="95000"/>
                  </a:schemeClr>
                </a:solidFill>
                <a:latin typeface="Times New Roman" panose="02020603050405020304" pitchFamily="18" charset="0"/>
                <a:ea typeface="Calibri" panose="020F0502020204030204" pitchFamily="34" charset="0"/>
              </a:rPr>
              <a:t>combinaisons</a:t>
            </a:r>
            <a:endParaRPr lang="fr-FR" b="1" dirty="0">
              <a:solidFill>
                <a:schemeClr val="bg1">
                  <a:lumMod val="95000"/>
                </a:schemeClr>
              </a:solidFill>
              <a:latin typeface="Times New Roman" panose="02020603050405020304" pitchFamily="18" charset="0"/>
              <a:ea typeface="Calibri" panose="020F0502020204030204" pitchFamily="34" charset="0"/>
            </a:endParaRPr>
          </a:p>
          <a:p>
            <a:pPr>
              <a:spcAft>
                <a:spcPts val="1200"/>
              </a:spcAft>
            </a:pPr>
            <a:r>
              <a:rPr lang="fr-FR" b="1" dirty="0" smtClean="0">
                <a:solidFill>
                  <a:schemeClr val="bg1">
                    <a:lumMod val="95000"/>
                  </a:schemeClr>
                </a:solidFill>
                <a:latin typeface="Times New Roman" panose="02020603050405020304" pitchFamily="18" charset="0"/>
                <a:ea typeface="Calibri" panose="020F0502020204030204" pitchFamily="34" charset="0"/>
              </a:rPr>
              <a:t>                  59 test x 126 combinaisons = </a:t>
            </a:r>
            <a:r>
              <a:rPr lang="fr-FR" b="1" dirty="0" smtClean="0">
                <a:solidFill>
                  <a:srgbClr val="FF0000"/>
                </a:solidFill>
                <a:latin typeface="Times New Roman" panose="02020603050405020304" pitchFamily="18" charset="0"/>
                <a:ea typeface="Calibri" panose="020F0502020204030204" pitchFamily="34" charset="0"/>
              </a:rPr>
              <a:t>7434 </a:t>
            </a:r>
            <a:r>
              <a:rPr lang="fr-FR" b="1" dirty="0" smtClean="0">
                <a:solidFill>
                  <a:schemeClr val="bg1">
                    <a:lumMod val="95000"/>
                  </a:schemeClr>
                </a:solidFill>
                <a:latin typeface="Times New Roman" panose="02020603050405020304" pitchFamily="18" charset="0"/>
                <a:ea typeface="Calibri" panose="020F0502020204030204" pitchFamily="34" charset="0"/>
              </a:rPr>
              <a:t>tests</a:t>
            </a:r>
            <a:endParaRPr lang="fr-FR" b="1" dirty="0">
              <a:solidFill>
                <a:schemeClr val="bg1">
                  <a:lumMod val="95000"/>
                </a:schemeClr>
              </a:solidFill>
              <a:effectLst/>
              <a:latin typeface="Times New Roman" panose="02020603050405020304" pitchFamily="18" charset="0"/>
              <a:ea typeface="Calibri" panose="020F0502020204030204" pitchFamily="34" charset="0"/>
            </a:endParaRPr>
          </a:p>
        </p:txBody>
      </p:sp>
      <p:sp>
        <p:nvSpPr>
          <p:cNvPr id="17" name="ZoneTexte 16"/>
          <p:cNvSpPr txBox="1"/>
          <p:nvPr/>
        </p:nvSpPr>
        <p:spPr>
          <a:xfrm>
            <a:off x="3990109" y="2291009"/>
            <a:ext cx="2207490" cy="1384995"/>
          </a:xfrm>
          <a:prstGeom prst="rect">
            <a:avLst/>
          </a:prstGeom>
          <a:noFill/>
        </p:spPr>
        <p:txBody>
          <a:bodyPr wrap="square" rtlCol="0">
            <a:spAutoFit/>
          </a:bodyPr>
          <a:lstStyle/>
          <a:p>
            <a:r>
              <a:rPr lang="fr-FR" sz="2800" b="1" dirty="0" smtClean="0">
                <a:solidFill>
                  <a:schemeClr val="bg1">
                    <a:lumMod val="95000"/>
                  </a:schemeClr>
                </a:solidFill>
              </a:rPr>
              <a:t>Brand</a:t>
            </a:r>
          </a:p>
          <a:p>
            <a:r>
              <a:rPr lang="fr-FR" sz="2800" b="1" dirty="0" smtClean="0">
                <a:solidFill>
                  <a:schemeClr val="bg1">
                    <a:lumMod val="95000"/>
                  </a:schemeClr>
                </a:solidFill>
              </a:rPr>
              <a:t>   &amp;</a:t>
            </a:r>
          </a:p>
          <a:p>
            <a:r>
              <a:rPr lang="fr-FR" sz="2800" b="1" dirty="0" smtClean="0">
                <a:solidFill>
                  <a:schemeClr val="bg1">
                    <a:lumMod val="95000"/>
                  </a:schemeClr>
                </a:solidFill>
              </a:rPr>
              <a:t>Langage</a:t>
            </a:r>
            <a:endParaRPr lang="fr-FR" sz="2800" b="1" dirty="0">
              <a:solidFill>
                <a:schemeClr val="bg1">
                  <a:lumMod val="95000"/>
                </a:schemeClr>
              </a:solidFill>
            </a:endParaRPr>
          </a:p>
        </p:txBody>
      </p:sp>
    </p:spTree>
    <p:extLst>
      <p:ext uri="{BB962C8B-B14F-4D97-AF65-F5344CB8AC3E}">
        <p14:creationId xmlns:p14="http://schemas.microsoft.com/office/powerpoint/2010/main" val="4086996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192000" cy="6858000"/>
          </a:xfrm>
          <a:prstGeom prst="rect">
            <a:avLst/>
          </a:prstGeom>
        </p:spPr>
      </p:pic>
      <p:sp>
        <p:nvSpPr>
          <p:cNvPr id="6" name="ZoneTexte 5"/>
          <p:cNvSpPr txBox="1"/>
          <p:nvPr/>
        </p:nvSpPr>
        <p:spPr>
          <a:xfrm>
            <a:off x="3325093" y="468005"/>
            <a:ext cx="9199418" cy="923330"/>
          </a:xfrm>
          <a:prstGeom prst="rect">
            <a:avLst/>
          </a:prstGeom>
          <a:noFill/>
        </p:spPr>
        <p:txBody>
          <a:bodyPr wrap="square" rtlCol="0">
            <a:spAutoFit/>
          </a:bodyPr>
          <a:lstStyle/>
          <a:p>
            <a:r>
              <a:rPr lang="fr-FR" sz="5400" b="1" dirty="0" smtClean="0">
                <a:solidFill>
                  <a:schemeClr val="bg1"/>
                </a:solidFill>
                <a:latin typeface="Batang" panose="02030600000101010101" pitchFamily="18" charset="-127"/>
                <a:ea typeface="Batang" panose="02030600000101010101" pitchFamily="18" charset="-127"/>
              </a:rPr>
              <a:t>Test </a:t>
            </a:r>
            <a:r>
              <a:rPr lang="fr-FR" sz="5400" b="1" smtClean="0">
                <a:solidFill>
                  <a:schemeClr val="bg1"/>
                </a:solidFill>
                <a:latin typeface="Batang" panose="02030600000101010101" pitchFamily="18" charset="-127"/>
                <a:ea typeface="Batang" panose="02030600000101010101" pitchFamily="18" charset="-127"/>
              </a:rPr>
              <a:t>Auto </a:t>
            </a:r>
            <a:r>
              <a:rPr lang="fr-FR" sz="5400" b="1" smtClean="0">
                <a:solidFill>
                  <a:schemeClr val="bg1"/>
                </a:solidFill>
                <a:latin typeface="Batang" panose="02030600000101010101" pitchFamily="18" charset="-127"/>
                <a:ea typeface="Batang" panose="02030600000101010101" pitchFamily="18" charset="-127"/>
              </a:rPr>
              <a:t>vs </a:t>
            </a:r>
            <a:r>
              <a:rPr lang="fr-FR" sz="5400" b="1" dirty="0" smtClean="0">
                <a:solidFill>
                  <a:schemeClr val="bg1"/>
                </a:solidFill>
                <a:latin typeface="Batang" panose="02030600000101010101" pitchFamily="18" charset="-127"/>
                <a:ea typeface="Batang" panose="02030600000101010101" pitchFamily="18" charset="-127"/>
              </a:rPr>
              <a:t>test </a:t>
            </a:r>
            <a:r>
              <a:rPr lang="fr-FR" sz="5400" b="1" dirty="0" err="1" smtClean="0">
                <a:solidFill>
                  <a:schemeClr val="bg1"/>
                </a:solidFill>
                <a:latin typeface="Batang" panose="02030600000101010101" pitchFamily="18" charset="-127"/>
                <a:ea typeface="Batang" panose="02030600000101010101" pitchFamily="18" charset="-127"/>
              </a:rPr>
              <a:t>Manual</a:t>
            </a:r>
            <a:endParaRPr lang="fr-FR" sz="5400" b="1" dirty="0">
              <a:solidFill>
                <a:schemeClr val="bg1"/>
              </a:solidFill>
              <a:latin typeface="Batang" panose="02030600000101010101" pitchFamily="18" charset="-127"/>
              <a:ea typeface="Batang" panose="02030600000101010101" pitchFamily="18" charset="-127"/>
            </a:endParaRPr>
          </a:p>
        </p:txBody>
      </p:sp>
      <p:sp>
        <p:nvSpPr>
          <p:cNvPr id="3" name="ZoneTexte 2"/>
          <p:cNvSpPr txBox="1"/>
          <p:nvPr/>
        </p:nvSpPr>
        <p:spPr>
          <a:xfrm>
            <a:off x="3823854" y="2782669"/>
            <a:ext cx="7656022" cy="2523768"/>
          </a:xfrm>
          <a:prstGeom prst="rect">
            <a:avLst/>
          </a:prstGeom>
          <a:noFill/>
        </p:spPr>
        <p:txBody>
          <a:bodyPr wrap="square" rtlCol="0">
            <a:spAutoFit/>
          </a:bodyPr>
          <a:lstStyle/>
          <a:p>
            <a:pPr marL="285750" indent="-285750">
              <a:buFont typeface="Arial" panose="020B0604020202020204" pitchFamily="34" charset="0"/>
              <a:buChar char="•"/>
            </a:pPr>
            <a:r>
              <a:rPr lang="fr-FR" sz="2000" b="1" dirty="0" smtClean="0">
                <a:solidFill>
                  <a:schemeClr val="bg1">
                    <a:lumMod val="85000"/>
                  </a:schemeClr>
                </a:solidFill>
              </a:rPr>
              <a:t>One </a:t>
            </a:r>
            <a:r>
              <a:rPr lang="fr-FR" sz="2000" b="1" dirty="0" err="1" smtClean="0">
                <a:solidFill>
                  <a:schemeClr val="bg1">
                    <a:lumMod val="85000"/>
                  </a:schemeClr>
                </a:solidFill>
              </a:rPr>
              <a:t>testAuto</a:t>
            </a:r>
            <a:r>
              <a:rPr lang="fr-FR" sz="2000" b="1" dirty="0" smtClean="0">
                <a:solidFill>
                  <a:schemeClr val="bg1">
                    <a:lumMod val="85000"/>
                  </a:schemeClr>
                </a:solidFill>
              </a:rPr>
              <a:t> = {</a:t>
            </a:r>
            <a:r>
              <a:rPr lang="fr-FR" sz="2000" b="1" dirty="0" err="1" smtClean="0">
                <a:solidFill>
                  <a:schemeClr val="bg1">
                    <a:lumMod val="85000"/>
                  </a:schemeClr>
                </a:solidFill>
              </a:rPr>
              <a:t>testManual</a:t>
            </a:r>
            <a:r>
              <a:rPr lang="fr-FR" sz="2000" b="1" dirty="0" smtClean="0">
                <a:solidFill>
                  <a:schemeClr val="bg1">
                    <a:lumMod val="85000"/>
                  </a:schemeClr>
                </a:solidFill>
              </a:rPr>
              <a:t>}</a:t>
            </a:r>
            <a:br>
              <a:rPr lang="fr-FR" sz="2000" b="1" dirty="0" smtClean="0">
                <a:solidFill>
                  <a:schemeClr val="bg1">
                    <a:lumMod val="85000"/>
                  </a:schemeClr>
                </a:solidFill>
              </a:rPr>
            </a:br>
            <a:endParaRPr lang="fr-FR" sz="2000" b="1" dirty="0" smtClean="0">
              <a:solidFill>
                <a:schemeClr val="bg1">
                  <a:lumMod val="85000"/>
                </a:schemeClr>
              </a:solidFill>
            </a:endParaRPr>
          </a:p>
          <a:p>
            <a:pPr marL="285750" indent="-285750">
              <a:buFont typeface="Arial" panose="020B0604020202020204" pitchFamily="34" charset="0"/>
              <a:buChar char="•"/>
            </a:pPr>
            <a:r>
              <a:rPr lang="fr-FR" sz="2000" b="1" dirty="0" smtClean="0">
                <a:solidFill>
                  <a:schemeClr val="bg1">
                    <a:lumMod val="85000"/>
                  </a:schemeClr>
                </a:solidFill>
              </a:rPr>
              <a:t>One </a:t>
            </a:r>
            <a:r>
              <a:rPr lang="fr-FR" sz="2000" b="1" dirty="0" err="1" smtClean="0">
                <a:solidFill>
                  <a:schemeClr val="bg1">
                    <a:lumMod val="85000"/>
                  </a:schemeClr>
                </a:solidFill>
              </a:rPr>
              <a:t>testAuto</a:t>
            </a:r>
            <a:r>
              <a:rPr lang="fr-FR" sz="2000" b="1" dirty="0" smtClean="0">
                <a:solidFill>
                  <a:schemeClr val="bg1">
                    <a:lumMod val="85000"/>
                  </a:schemeClr>
                </a:solidFill>
              </a:rPr>
              <a:t> </a:t>
            </a:r>
            <a:r>
              <a:rPr lang="fr-FR" sz="2000" b="1" dirty="0" err="1" smtClean="0">
                <a:solidFill>
                  <a:schemeClr val="bg1">
                    <a:lumMod val="85000"/>
                  </a:schemeClr>
                </a:solidFill>
              </a:rPr>
              <a:t>can</a:t>
            </a:r>
            <a:r>
              <a:rPr lang="fr-FR" sz="2000" b="1" dirty="0" smtClean="0">
                <a:solidFill>
                  <a:schemeClr val="bg1">
                    <a:lumMod val="85000"/>
                  </a:schemeClr>
                </a:solidFill>
              </a:rPr>
              <a:t> </a:t>
            </a:r>
            <a:r>
              <a:rPr lang="fr-FR" sz="2000" b="1" dirty="0" err="1" smtClean="0">
                <a:solidFill>
                  <a:schemeClr val="bg1">
                    <a:lumMod val="85000"/>
                  </a:schemeClr>
                </a:solidFill>
              </a:rPr>
              <a:t>cover</a:t>
            </a:r>
            <a:r>
              <a:rPr lang="fr-FR" sz="2000" b="1" dirty="0" smtClean="0">
                <a:solidFill>
                  <a:schemeClr val="bg1">
                    <a:lumMod val="85000"/>
                  </a:schemeClr>
                </a:solidFill>
              </a:rPr>
              <a:t> a </a:t>
            </a:r>
            <a:r>
              <a:rPr lang="fr-FR" sz="2000" b="1" dirty="0" err="1" smtClean="0">
                <a:solidFill>
                  <a:schemeClr val="bg1">
                    <a:lumMod val="85000"/>
                  </a:schemeClr>
                </a:solidFill>
              </a:rPr>
              <a:t>bigger</a:t>
            </a:r>
            <a:r>
              <a:rPr lang="fr-FR" sz="2000" b="1" dirty="0" smtClean="0">
                <a:solidFill>
                  <a:schemeClr val="bg1">
                    <a:lumMod val="85000"/>
                  </a:schemeClr>
                </a:solidFill>
              </a:rPr>
              <a:t> </a:t>
            </a:r>
            <a:r>
              <a:rPr lang="fr-FR" sz="2000" b="1" dirty="0" err="1" smtClean="0">
                <a:solidFill>
                  <a:schemeClr val="bg1">
                    <a:lumMod val="85000"/>
                  </a:schemeClr>
                </a:solidFill>
              </a:rPr>
              <a:t>functional</a:t>
            </a:r>
            <a:r>
              <a:rPr lang="fr-FR" sz="2000" b="1" dirty="0" smtClean="0">
                <a:solidFill>
                  <a:schemeClr val="bg1">
                    <a:lumMod val="85000"/>
                  </a:schemeClr>
                </a:solidFill>
              </a:rPr>
              <a:t> area </a:t>
            </a:r>
            <a:r>
              <a:rPr lang="fr-FR" sz="2000" b="1" dirty="0" err="1" smtClean="0">
                <a:solidFill>
                  <a:schemeClr val="bg1">
                    <a:lumMod val="85000"/>
                  </a:schemeClr>
                </a:solidFill>
              </a:rPr>
              <a:t>than</a:t>
            </a:r>
            <a:r>
              <a:rPr lang="fr-FR" sz="2000" b="1" dirty="0" smtClean="0">
                <a:solidFill>
                  <a:schemeClr val="bg1">
                    <a:lumMod val="85000"/>
                  </a:schemeClr>
                </a:solidFill>
              </a:rPr>
              <a:t> a </a:t>
            </a:r>
            <a:r>
              <a:rPr lang="fr-FR" sz="2000" b="1" dirty="0" err="1" smtClean="0">
                <a:solidFill>
                  <a:schemeClr val="bg1">
                    <a:lumMod val="85000"/>
                  </a:schemeClr>
                </a:solidFill>
              </a:rPr>
              <a:t>testManual</a:t>
            </a:r>
            <a:endParaRPr lang="fr-FR" sz="2000" b="1" dirty="0" smtClean="0">
              <a:solidFill>
                <a:schemeClr val="bg1">
                  <a:lumMod val="85000"/>
                </a:schemeClr>
              </a:solidFill>
            </a:endParaRPr>
          </a:p>
          <a:p>
            <a:pPr marL="285750" indent="-285750">
              <a:buFont typeface="Arial" panose="020B0604020202020204" pitchFamily="34" charset="0"/>
              <a:buChar char="•"/>
            </a:pPr>
            <a:endParaRPr lang="fr-FR" sz="2000" b="1" dirty="0" smtClean="0">
              <a:solidFill>
                <a:schemeClr val="bg1">
                  <a:lumMod val="85000"/>
                </a:schemeClr>
              </a:solidFill>
            </a:endParaRPr>
          </a:p>
          <a:p>
            <a:pPr marL="285750" indent="-285750">
              <a:buFont typeface="Arial" panose="020B0604020202020204" pitchFamily="34" charset="0"/>
              <a:buChar char="•"/>
            </a:pPr>
            <a:r>
              <a:rPr lang="fr-FR" sz="2000" b="1" dirty="0" err="1" smtClean="0">
                <a:solidFill>
                  <a:schemeClr val="bg1">
                    <a:lumMod val="85000"/>
                  </a:schemeClr>
                </a:solidFill>
              </a:rPr>
              <a:t>Env</a:t>
            </a:r>
            <a:r>
              <a:rPr lang="fr-FR" sz="2000" b="1" dirty="0" smtClean="0">
                <a:solidFill>
                  <a:schemeClr val="bg1">
                    <a:lumMod val="85000"/>
                  </a:schemeClr>
                </a:solidFill>
              </a:rPr>
              <a:t> validation </a:t>
            </a:r>
            <a:r>
              <a:rPr lang="fr-FR" sz="2000" b="1" dirty="0" err="1" smtClean="0">
                <a:solidFill>
                  <a:schemeClr val="bg1">
                    <a:lumMod val="85000"/>
                  </a:schemeClr>
                </a:solidFill>
              </a:rPr>
              <a:t>before</a:t>
            </a:r>
            <a:r>
              <a:rPr lang="fr-FR" sz="2000" b="1" dirty="0" smtClean="0">
                <a:solidFill>
                  <a:schemeClr val="bg1">
                    <a:lumMod val="85000"/>
                  </a:schemeClr>
                </a:solidFill>
              </a:rPr>
              <a:t> open </a:t>
            </a:r>
            <a:r>
              <a:rPr lang="fr-FR" sz="2000" b="1" dirty="0" err="1" smtClean="0">
                <a:solidFill>
                  <a:schemeClr val="bg1">
                    <a:lumMod val="85000"/>
                  </a:schemeClr>
                </a:solidFill>
              </a:rPr>
              <a:t>envs</a:t>
            </a:r>
            <a:r>
              <a:rPr lang="fr-FR" sz="2000" b="1" dirty="0" smtClean="0">
                <a:solidFill>
                  <a:schemeClr val="bg1">
                    <a:lumMod val="85000"/>
                  </a:schemeClr>
                </a:solidFill>
              </a:rPr>
              <a:t> for </a:t>
            </a:r>
            <a:r>
              <a:rPr lang="fr-FR" sz="2000" b="1" smtClean="0">
                <a:solidFill>
                  <a:schemeClr val="bg1">
                    <a:lumMod val="85000"/>
                  </a:schemeClr>
                </a:solidFill>
              </a:rPr>
              <a:t>testing</a:t>
            </a:r>
          </a:p>
          <a:p>
            <a:pPr marL="285750" indent="-285750">
              <a:buFont typeface="Arial" panose="020B0604020202020204" pitchFamily="34" charset="0"/>
              <a:buChar char="•"/>
            </a:pPr>
            <a:endParaRPr lang="fr-FR" sz="2000" b="1" dirty="0">
              <a:solidFill>
                <a:schemeClr val="bg1">
                  <a:lumMod val="85000"/>
                </a:schemeClr>
              </a:solidFill>
            </a:endParaRPr>
          </a:p>
          <a:p>
            <a:pPr marL="285750" indent="-285750">
              <a:buFont typeface="Arial" panose="020B0604020202020204" pitchFamily="34" charset="0"/>
              <a:buChar char="•"/>
            </a:pPr>
            <a:r>
              <a:rPr lang="fr-FR" sz="2000" b="1" dirty="0" smtClean="0">
                <a:solidFill>
                  <a:schemeClr val="bg1">
                    <a:lumMod val="85000"/>
                  </a:schemeClr>
                </a:solidFill>
              </a:rPr>
              <a:t>Contribution of release validation</a:t>
            </a:r>
          </a:p>
          <a:p>
            <a:endParaRPr lang="fr-FR" dirty="0"/>
          </a:p>
        </p:txBody>
      </p:sp>
    </p:spTree>
    <p:extLst>
      <p:ext uri="{BB962C8B-B14F-4D97-AF65-F5344CB8AC3E}">
        <p14:creationId xmlns:p14="http://schemas.microsoft.com/office/powerpoint/2010/main" val="1304485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4685107" y="-88490"/>
            <a:ext cx="3485499" cy="1200329"/>
          </a:xfrm>
          <a:prstGeom prst="rect">
            <a:avLst/>
          </a:prstGeom>
          <a:noFill/>
        </p:spPr>
        <p:txBody>
          <a:bodyPr wrap="square" rtlCol="0">
            <a:spAutoFit/>
          </a:bodyPr>
          <a:lstStyle/>
          <a:p>
            <a:r>
              <a:rPr lang="fr-FR" sz="5400" b="1" dirty="0" smtClean="0">
                <a:solidFill>
                  <a:schemeClr val="bg1">
                    <a:lumMod val="75000"/>
                  </a:schemeClr>
                </a:solidFill>
                <a:latin typeface="Impact" panose="020B0806030902050204" pitchFamily="34" charset="0"/>
              </a:rPr>
              <a:t>Reports</a:t>
            </a:r>
            <a:endParaRPr lang="fr-FR" sz="5400" b="1" dirty="0">
              <a:solidFill>
                <a:schemeClr val="bg1">
                  <a:lumMod val="75000"/>
                </a:schemeClr>
              </a:solidFill>
              <a:latin typeface="Impact" panose="020B0806030902050204" pitchFamily="34" charset="0"/>
            </a:endParaRPr>
          </a:p>
          <a:p>
            <a:endParaRPr lang="fr-FR" dirty="0"/>
          </a:p>
        </p:txBody>
      </p:sp>
      <p:sp>
        <p:nvSpPr>
          <p:cNvPr id="4" name="ZoneTexte 3"/>
          <p:cNvSpPr txBox="1"/>
          <p:nvPr/>
        </p:nvSpPr>
        <p:spPr>
          <a:xfrm>
            <a:off x="6381135" y="615554"/>
            <a:ext cx="5810865" cy="584775"/>
          </a:xfrm>
          <a:prstGeom prst="rect">
            <a:avLst/>
          </a:prstGeom>
          <a:noFill/>
        </p:spPr>
        <p:txBody>
          <a:bodyPr wrap="square" rtlCol="0">
            <a:spAutoFit/>
          </a:bodyPr>
          <a:lstStyle/>
          <a:p>
            <a:r>
              <a:rPr lang="fr-FR" sz="3200" b="1" dirty="0" smtClean="0">
                <a:solidFill>
                  <a:schemeClr val="accent4">
                    <a:lumMod val="50000"/>
                  </a:schemeClr>
                </a:solidFill>
              </a:rPr>
              <a:t>Documentation &amp; </a:t>
            </a:r>
            <a:r>
              <a:rPr lang="fr-FR" sz="3200" b="1" dirty="0" err="1" smtClean="0">
                <a:solidFill>
                  <a:schemeClr val="accent4">
                    <a:lumMod val="50000"/>
                  </a:schemeClr>
                </a:solidFill>
              </a:rPr>
              <a:t>Extent</a:t>
            </a:r>
            <a:r>
              <a:rPr lang="fr-FR" sz="3200" b="1" dirty="0" smtClean="0">
                <a:solidFill>
                  <a:schemeClr val="accent4">
                    <a:lumMod val="50000"/>
                  </a:schemeClr>
                </a:solidFill>
              </a:rPr>
              <a:t> report</a:t>
            </a:r>
            <a:endParaRPr lang="fr-FR" sz="3200" b="1" dirty="0">
              <a:solidFill>
                <a:schemeClr val="accent4">
                  <a:lumMod val="50000"/>
                </a:schemeClr>
              </a:solidFill>
            </a:endParaRPr>
          </a:p>
        </p:txBody>
      </p:sp>
      <p:pic>
        <p:nvPicPr>
          <p:cNvPr id="5" name="Image 4"/>
          <p:cNvPicPr>
            <a:picLocks noChangeAspect="1"/>
          </p:cNvPicPr>
          <p:nvPr/>
        </p:nvPicPr>
        <p:blipFill>
          <a:blip r:embed="rId3"/>
          <a:stretch>
            <a:fillRect/>
          </a:stretch>
        </p:blipFill>
        <p:spPr>
          <a:xfrm>
            <a:off x="3319250" y="2218361"/>
            <a:ext cx="702143" cy="599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p:cNvPicPr>
            <a:picLocks noChangeAspect="1"/>
          </p:cNvPicPr>
          <p:nvPr/>
        </p:nvPicPr>
        <p:blipFill>
          <a:blip r:embed="rId4"/>
          <a:stretch>
            <a:fillRect/>
          </a:stretch>
        </p:blipFill>
        <p:spPr>
          <a:xfrm>
            <a:off x="6646519" y="2941297"/>
            <a:ext cx="609685" cy="732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5"/>
          <a:stretch>
            <a:fillRect/>
          </a:stretch>
        </p:blipFill>
        <p:spPr>
          <a:xfrm>
            <a:off x="6646520" y="1975322"/>
            <a:ext cx="609685" cy="759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6"/>
          <a:stretch>
            <a:fillRect/>
          </a:stretch>
        </p:blipFill>
        <p:spPr>
          <a:xfrm>
            <a:off x="3319251" y="4749708"/>
            <a:ext cx="702143" cy="629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 8"/>
          <p:cNvPicPr>
            <a:picLocks noChangeAspect="1"/>
          </p:cNvPicPr>
          <p:nvPr/>
        </p:nvPicPr>
        <p:blipFill>
          <a:blip r:embed="rId7"/>
          <a:stretch>
            <a:fillRect/>
          </a:stretch>
        </p:blipFill>
        <p:spPr>
          <a:xfrm>
            <a:off x="6646518" y="4831238"/>
            <a:ext cx="609685" cy="727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p:cNvPicPr>
            <a:picLocks noChangeAspect="1"/>
          </p:cNvPicPr>
          <p:nvPr/>
        </p:nvPicPr>
        <p:blipFill>
          <a:blip r:embed="rId8"/>
          <a:stretch>
            <a:fillRect/>
          </a:stretch>
        </p:blipFill>
        <p:spPr>
          <a:xfrm>
            <a:off x="7166860" y="4500936"/>
            <a:ext cx="350649" cy="388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 11"/>
          <p:cNvPicPr>
            <a:picLocks noChangeAspect="1"/>
          </p:cNvPicPr>
          <p:nvPr/>
        </p:nvPicPr>
        <p:blipFill>
          <a:blip r:embed="rId9"/>
          <a:stretch>
            <a:fillRect/>
          </a:stretch>
        </p:blipFill>
        <p:spPr>
          <a:xfrm>
            <a:off x="996811" y="3211979"/>
            <a:ext cx="702143" cy="61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ZoneTexte 12"/>
          <p:cNvSpPr txBox="1"/>
          <p:nvPr/>
        </p:nvSpPr>
        <p:spPr>
          <a:xfrm>
            <a:off x="898852" y="3823797"/>
            <a:ext cx="1264608" cy="338554"/>
          </a:xfrm>
          <a:prstGeom prst="rect">
            <a:avLst/>
          </a:prstGeom>
          <a:noFill/>
        </p:spPr>
        <p:txBody>
          <a:bodyPr wrap="square" rtlCol="0">
            <a:spAutoFit/>
          </a:bodyPr>
          <a:lstStyle/>
          <a:p>
            <a:r>
              <a:rPr lang="fr-FR" sz="1600" b="1" dirty="0" err="1" smtClean="0">
                <a:solidFill>
                  <a:schemeClr val="tx1">
                    <a:lumMod val="65000"/>
                    <a:lumOff val="35000"/>
                  </a:schemeClr>
                </a:solidFill>
              </a:rPr>
              <a:t>Execution</a:t>
            </a:r>
            <a:endParaRPr lang="fr-FR" sz="1600" b="1" dirty="0">
              <a:solidFill>
                <a:schemeClr val="tx1">
                  <a:lumMod val="65000"/>
                  <a:lumOff val="35000"/>
                </a:schemeClr>
              </a:solidFill>
            </a:endParaRPr>
          </a:p>
        </p:txBody>
      </p:sp>
      <p:sp>
        <p:nvSpPr>
          <p:cNvPr id="14" name="ZoneTexte 13"/>
          <p:cNvSpPr txBox="1"/>
          <p:nvPr/>
        </p:nvSpPr>
        <p:spPr>
          <a:xfrm>
            <a:off x="3375713" y="2803653"/>
            <a:ext cx="1264608" cy="338554"/>
          </a:xfrm>
          <a:prstGeom prst="rect">
            <a:avLst/>
          </a:prstGeom>
          <a:noFill/>
        </p:spPr>
        <p:txBody>
          <a:bodyPr wrap="square" rtlCol="0">
            <a:spAutoFit/>
          </a:bodyPr>
          <a:lstStyle/>
          <a:p>
            <a:r>
              <a:rPr lang="fr-FR" sz="1600" b="1" dirty="0" smtClean="0">
                <a:solidFill>
                  <a:schemeClr val="tx1">
                    <a:lumMod val="65000"/>
                    <a:lumOff val="35000"/>
                  </a:schemeClr>
                </a:solidFill>
              </a:rPr>
              <a:t>Logs</a:t>
            </a:r>
            <a:endParaRPr lang="fr-FR" sz="1600" b="1" dirty="0">
              <a:solidFill>
                <a:schemeClr val="tx1">
                  <a:lumMod val="65000"/>
                  <a:lumOff val="35000"/>
                </a:schemeClr>
              </a:solidFill>
            </a:endParaRPr>
          </a:p>
        </p:txBody>
      </p:sp>
      <p:sp>
        <p:nvSpPr>
          <p:cNvPr id="15" name="ZoneTexte 14"/>
          <p:cNvSpPr txBox="1"/>
          <p:nvPr/>
        </p:nvSpPr>
        <p:spPr>
          <a:xfrm>
            <a:off x="3113798" y="5389142"/>
            <a:ext cx="1264608" cy="338554"/>
          </a:xfrm>
          <a:prstGeom prst="rect">
            <a:avLst/>
          </a:prstGeom>
          <a:noFill/>
        </p:spPr>
        <p:txBody>
          <a:bodyPr wrap="square" rtlCol="0">
            <a:spAutoFit/>
          </a:bodyPr>
          <a:lstStyle/>
          <a:p>
            <a:r>
              <a:rPr lang="fr-FR" sz="1600" b="1" dirty="0" err="1" smtClean="0">
                <a:solidFill>
                  <a:schemeClr val="tx1">
                    <a:lumMod val="65000"/>
                    <a:lumOff val="35000"/>
                  </a:schemeClr>
                </a:solidFill>
              </a:rPr>
              <a:t>ScreenShots</a:t>
            </a:r>
            <a:endParaRPr lang="fr-FR" sz="1600" b="1" dirty="0">
              <a:solidFill>
                <a:schemeClr val="tx1">
                  <a:lumMod val="65000"/>
                  <a:lumOff val="35000"/>
                </a:schemeClr>
              </a:solidFill>
            </a:endParaRPr>
          </a:p>
        </p:txBody>
      </p:sp>
      <p:sp>
        <p:nvSpPr>
          <p:cNvPr id="16" name="ZoneTexte 15"/>
          <p:cNvSpPr txBox="1"/>
          <p:nvPr/>
        </p:nvSpPr>
        <p:spPr>
          <a:xfrm>
            <a:off x="7396217" y="2115540"/>
            <a:ext cx="1736936" cy="338554"/>
          </a:xfrm>
          <a:prstGeom prst="rect">
            <a:avLst/>
          </a:prstGeom>
          <a:noFill/>
        </p:spPr>
        <p:txBody>
          <a:bodyPr wrap="square" rtlCol="0">
            <a:spAutoFit/>
          </a:bodyPr>
          <a:lstStyle/>
          <a:p>
            <a:r>
              <a:rPr lang="fr-FR" sz="1600" b="1" dirty="0" err="1" smtClean="0">
                <a:solidFill>
                  <a:schemeClr val="tx1">
                    <a:lumMod val="65000"/>
                    <a:lumOff val="35000"/>
                  </a:schemeClr>
                </a:solidFill>
              </a:rPr>
              <a:t>Technical</a:t>
            </a:r>
            <a:r>
              <a:rPr lang="fr-FR" sz="1600" b="1" dirty="0" smtClean="0">
                <a:solidFill>
                  <a:schemeClr val="tx1">
                    <a:lumMod val="65000"/>
                    <a:lumOff val="35000"/>
                  </a:schemeClr>
                </a:solidFill>
              </a:rPr>
              <a:t> Doc</a:t>
            </a:r>
            <a:endParaRPr lang="fr-FR" sz="1600" b="1" dirty="0">
              <a:solidFill>
                <a:schemeClr val="tx1">
                  <a:lumMod val="65000"/>
                  <a:lumOff val="35000"/>
                </a:schemeClr>
              </a:solidFill>
            </a:endParaRPr>
          </a:p>
        </p:txBody>
      </p:sp>
      <p:sp>
        <p:nvSpPr>
          <p:cNvPr id="17" name="ZoneTexte 16"/>
          <p:cNvSpPr txBox="1"/>
          <p:nvPr/>
        </p:nvSpPr>
        <p:spPr>
          <a:xfrm>
            <a:off x="7396217" y="3141694"/>
            <a:ext cx="1551137" cy="338554"/>
          </a:xfrm>
          <a:prstGeom prst="rect">
            <a:avLst/>
          </a:prstGeom>
          <a:noFill/>
        </p:spPr>
        <p:txBody>
          <a:bodyPr wrap="square" rtlCol="0">
            <a:spAutoFit/>
          </a:bodyPr>
          <a:lstStyle/>
          <a:p>
            <a:r>
              <a:rPr lang="fr-FR" sz="1600" b="1" dirty="0" err="1" smtClean="0">
                <a:solidFill>
                  <a:schemeClr val="tx1">
                    <a:lumMod val="65000"/>
                    <a:lumOff val="35000"/>
                  </a:schemeClr>
                </a:solidFill>
              </a:rPr>
              <a:t>Functional</a:t>
            </a:r>
            <a:r>
              <a:rPr lang="fr-FR" sz="1600" b="1" dirty="0" smtClean="0">
                <a:solidFill>
                  <a:schemeClr val="tx1">
                    <a:lumMod val="65000"/>
                    <a:lumOff val="35000"/>
                  </a:schemeClr>
                </a:solidFill>
              </a:rPr>
              <a:t> Doc</a:t>
            </a:r>
            <a:endParaRPr lang="fr-FR" sz="1600" b="1" dirty="0">
              <a:solidFill>
                <a:schemeClr val="tx1">
                  <a:lumMod val="65000"/>
                  <a:lumOff val="35000"/>
                </a:schemeClr>
              </a:solidFill>
            </a:endParaRPr>
          </a:p>
        </p:txBody>
      </p:sp>
      <p:sp>
        <p:nvSpPr>
          <p:cNvPr id="18" name="ZoneTexte 17"/>
          <p:cNvSpPr txBox="1"/>
          <p:nvPr/>
        </p:nvSpPr>
        <p:spPr>
          <a:xfrm>
            <a:off x="7396217" y="5137947"/>
            <a:ext cx="1551137" cy="338554"/>
          </a:xfrm>
          <a:prstGeom prst="rect">
            <a:avLst/>
          </a:prstGeom>
          <a:noFill/>
        </p:spPr>
        <p:txBody>
          <a:bodyPr wrap="square" rtlCol="0">
            <a:spAutoFit/>
          </a:bodyPr>
          <a:lstStyle/>
          <a:p>
            <a:r>
              <a:rPr lang="fr-FR" sz="1600" b="1" dirty="0" err="1" smtClean="0">
                <a:solidFill>
                  <a:schemeClr val="tx1">
                    <a:lumMod val="65000"/>
                    <a:lumOff val="35000"/>
                  </a:schemeClr>
                </a:solidFill>
              </a:rPr>
              <a:t>ExtentReport</a:t>
            </a:r>
            <a:endParaRPr lang="fr-FR" sz="1600" b="1" dirty="0">
              <a:solidFill>
                <a:schemeClr val="tx1">
                  <a:lumMod val="65000"/>
                  <a:lumOff val="35000"/>
                </a:schemeClr>
              </a:solidFill>
            </a:endParaRPr>
          </a:p>
        </p:txBody>
      </p:sp>
      <p:cxnSp>
        <p:nvCxnSpPr>
          <p:cNvPr id="26" name="Connecteur droit 25"/>
          <p:cNvCxnSpPr/>
          <p:nvPr/>
        </p:nvCxnSpPr>
        <p:spPr>
          <a:xfrm>
            <a:off x="2525495" y="1678025"/>
            <a:ext cx="19664" cy="4630098"/>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5489578" y="1716573"/>
            <a:ext cx="19664" cy="4630098"/>
          </a:xfrm>
          <a:prstGeom prst="line">
            <a:avLst/>
          </a:prstGeom>
          <a:ln w="158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8" name="Image 27"/>
          <p:cNvPicPr>
            <a:picLocks noChangeAspect="1"/>
          </p:cNvPicPr>
          <p:nvPr/>
        </p:nvPicPr>
        <p:blipFill>
          <a:blip r:embed="rId10"/>
          <a:stretch>
            <a:fillRect/>
          </a:stretch>
        </p:blipFill>
        <p:spPr>
          <a:xfrm>
            <a:off x="7450274" y="4749708"/>
            <a:ext cx="386876" cy="358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0350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192000" cy="6858000"/>
          </a:xfrm>
          <a:prstGeom prst="rect">
            <a:avLst/>
          </a:prstGeom>
        </p:spPr>
      </p:pic>
      <p:sp>
        <p:nvSpPr>
          <p:cNvPr id="6" name="ZoneTexte 5"/>
          <p:cNvSpPr txBox="1"/>
          <p:nvPr/>
        </p:nvSpPr>
        <p:spPr>
          <a:xfrm>
            <a:off x="3952568" y="0"/>
            <a:ext cx="6725265" cy="923330"/>
          </a:xfrm>
          <a:prstGeom prst="rect">
            <a:avLst/>
          </a:prstGeom>
          <a:noFill/>
        </p:spPr>
        <p:txBody>
          <a:bodyPr wrap="square" rtlCol="0">
            <a:spAutoFit/>
          </a:bodyPr>
          <a:lstStyle/>
          <a:p>
            <a:r>
              <a:rPr lang="fr-FR" sz="5400" b="1" dirty="0">
                <a:solidFill>
                  <a:schemeClr val="bg1"/>
                </a:solidFill>
                <a:latin typeface="Batang" panose="02030600000101010101" pitchFamily="18" charset="-127"/>
                <a:ea typeface="Batang" panose="02030600000101010101" pitchFamily="18" charset="-127"/>
              </a:rPr>
              <a:t>Documentation </a:t>
            </a:r>
          </a:p>
        </p:txBody>
      </p:sp>
      <p:pic>
        <p:nvPicPr>
          <p:cNvPr id="3" name="Image 2"/>
          <p:cNvPicPr>
            <a:picLocks noChangeAspect="1"/>
          </p:cNvPicPr>
          <p:nvPr/>
        </p:nvPicPr>
        <p:blipFill>
          <a:blip r:embed="rId3"/>
          <a:stretch>
            <a:fillRect/>
          </a:stretch>
        </p:blipFill>
        <p:spPr>
          <a:xfrm>
            <a:off x="3480682" y="1680800"/>
            <a:ext cx="8384933" cy="4272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4290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192000" cy="6858000"/>
          </a:xfrm>
          <a:prstGeom prst="rect">
            <a:avLst/>
          </a:prstGeom>
        </p:spPr>
      </p:pic>
      <p:pic>
        <p:nvPicPr>
          <p:cNvPr id="3" name="Image 2"/>
          <p:cNvPicPr>
            <a:picLocks noChangeAspect="1"/>
          </p:cNvPicPr>
          <p:nvPr/>
        </p:nvPicPr>
        <p:blipFill>
          <a:blip r:embed="rId3"/>
          <a:stretch>
            <a:fillRect/>
          </a:stretch>
        </p:blipFill>
        <p:spPr>
          <a:xfrm>
            <a:off x="3590473" y="923330"/>
            <a:ext cx="3893574" cy="5209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4"/>
          <a:stretch>
            <a:fillRect/>
          </a:stretch>
        </p:blipFill>
        <p:spPr>
          <a:xfrm>
            <a:off x="8003458" y="824028"/>
            <a:ext cx="3893574" cy="5209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ZoneTexte 5"/>
          <p:cNvSpPr txBox="1"/>
          <p:nvPr/>
        </p:nvSpPr>
        <p:spPr>
          <a:xfrm>
            <a:off x="3814917" y="-117987"/>
            <a:ext cx="6725265" cy="923330"/>
          </a:xfrm>
          <a:prstGeom prst="rect">
            <a:avLst/>
          </a:prstGeom>
          <a:noFill/>
        </p:spPr>
        <p:txBody>
          <a:bodyPr wrap="square" rtlCol="0">
            <a:spAutoFit/>
          </a:bodyPr>
          <a:lstStyle/>
          <a:p>
            <a:r>
              <a:rPr lang="fr-FR" sz="5400" b="1" dirty="0" err="1" smtClean="0">
                <a:solidFill>
                  <a:schemeClr val="bg1"/>
                </a:solidFill>
                <a:latin typeface="Batang" panose="02030600000101010101" pitchFamily="18" charset="-127"/>
                <a:ea typeface="Batang" panose="02030600000101010101" pitchFamily="18" charset="-127"/>
              </a:rPr>
              <a:t>Extent</a:t>
            </a:r>
            <a:r>
              <a:rPr lang="fr-FR" sz="5400" b="1" dirty="0" smtClean="0">
                <a:solidFill>
                  <a:schemeClr val="bg1"/>
                </a:solidFill>
                <a:latin typeface="Batang" panose="02030600000101010101" pitchFamily="18" charset="-127"/>
                <a:ea typeface="Batang" panose="02030600000101010101" pitchFamily="18" charset="-127"/>
              </a:rPr>
              <a:t> Report</a:t>
            </a:r>
            <a:endParaRPr lang="fr-FR" sz="5400" b="1" dirty="0">
              <a:solidFill>
                <a:schemeClr val="bg1"/>
              </a:solidFill>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97831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925922" y="-375930"/>
            <a:ext cx="13611225" cy="7629525"/>
          </a:xfrm>
          <a:prstGeom prst="rect">
            <a:avLst/>
          </a:prstGeom>
        </p:spPr>
      </p:pic>
      <p:sp>
        <p:nvSpPr>
          <p:cNvPr id="4" name="ZoneTexte 3"/>
          <p:cNvSpPr txBox="1"/>
          <p:nvPr/>
        </p:nvSpPr>
        <p:spPr>
          <a:xfrm>
            <a:off x="4286865" y="2369575"/>
            <a:ext cx="7767484" cy="1446550"/>
          </a:xfrm>
          <a:prstGeom prst="rect">
            <a:avLst/>
          </a:prstGeom>
          <a:noFill/>
        </p:spPr>
        <p:txBody>
          <a:bodyPr wrap="square" rtlCol="0">
            <a:spAutoFit/>
          </a:bodyPr>
          <a:lstStyle/>
          <a:p>
            <a:r>
              <a:rPr lang="fr-FR" sz="8800" dirty="0" err="1" smtClean="0">
                <a:solidFill>
                  <a:schemeClr val="bg1">
                    <a:lumMod val="75000"/>
                  </a:schemeClr>
                </a:solidFill>
              </a:rPr>
              <a:t>Context</a:t>
            </a:r>
            <a:endParaRPr lang="fr-FR" sz="8800" dirty="0">
              <a:solidFill>
                <a:schemeClr val="bg1">
                  <a:lumMod val="75000"/>
                </a:schemeClr>
              </a:solidFill>
            </a:endParaRPr>
          </a:p>
        </p:txBody>
      </p:sp>
    </p:spTree>
    <p:extLst>
      <p:ext uri="{BB962C8B-B14F-4D97-AF65-F5344CB8AC3E}">
        <p14:creationId xmlns:p14="http://schemas.microsoft.com/office/powerpoint/2010/main" val="35069191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925922" y="-375930"/>
            <a:ext cx="13611225" cy="7629525"/>
          </a:xfrm>
          <a:prstGeom prst="rect">
            <a:avLst/>
          </a:prstGeom>
        </p:spPr>
      </p:pic>
      <p:sp>
        <p:nvSpPr>
          <p:cNvPr id="4" name="ZoneTexte 3"/>
          <p:cNvSpPr txBox="1"/>
          <p:nvPr/>
        </p:nvSpPr>
        <p:spPr>
          <a:xfrm>
            <a:off x="4424516" y="997975"/>
            <a:ext cx="7767484" cy="1446550"/>
          </a:xfrm>
          <a:prstGeom prst="rect">
            <a:avLst/>
          </a:prstGeom>
          <a:noFill/>
        </p:spPr>
        <p:txBody>
          <a:bodyPr wrap="square" rtlCol="0">
            <a:spAutoFit/>
          </a:bodyPr>
          <a:lstStyle/>
          <a:p>
            <a:r>
              <a:rPr lang="fr-FR" sz="8800" dirty="0" err="1" smtClean="0">
                <a:solidFill>
                  <a:schemeClr val="bg1">
                    <a:lumMod val="75000"/>
                  </a:schemeClr>
                </a:solidFill>
              </a:rPr>
              <a:t>Demo</a:t>
            </a:r>
            <a:endParaRPr lang="fr-FR" sz="8800" dirty="0">
              <a:solidFill>
                <a:schemeClr val="bg1">
                  <a:lumMod val="75000"/>
                </a:schemeClr>
              </a:solidFill>
            </a:endParaRPr>
          </a:p>
        </p:txBody>
      </p:sp>
      <p:pic>
        <p:nvPicPr>
          <p:cNvPr id="5" name="Shape 155"/>
          <p:cNvPicPr preferRelativeResize="0"/>
          <p:nvPr/>
        </p:nvPicPr>
        <p:blipFill>
          <a:blip r:embed="rId3">
            <a:alphaModFix/>
          </a:blip>
          <a:stretch>
            <a:fillRect/>
          </a:stretch>
        </p:blipFill>
        <p:spPr>
          <a:xfrm>
            <a:off x="1764890" y="2613858"/>
            <a:ext cx="8229600" cy="2802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3554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192000" cy="6858000"/>
          </a:xfrm>
          <a:prstGeom prst="rect">
            <a:avLst/>
          </a:prstGeom>
        </p:spPr>
      </p:pic>
      <p:sp>
        <p:nvSpPr>
          <p:cNvPr id="3" name="ZoneTexte 2"/>
          <p:cNvSpPr txBox="1"/>
          <p:nvPr/>
        </p:nvSpPr>
        <p:spPr>
          <a:xfrm>
            <a:off x="4156364" y="1813172"/>
            <a:ext cx="4627418" cy="1446550"/>
          </a:xfrm>
          <a:prstGeom prst="rect">
            <a:avLst/>
          </a:prstGeom>
          <a:noFill/>
        </p:spPr>
        <p:txBody>
          <a:bodyPr wrap="square" rtlCol="0">
            <a:spAutoFit/>
          </a:bodyPr>
          <a:lstStyle/>
          <a:p>
            <a:r>
              <a:rPr lang="fr-FR" sz="8800" b="1" dirty="0" err="1" smtClean="0">
                <a:solidFill>
                  <a:schemeClr val="bg1"/>
                </a:solidFill>
              </a:rPr>
              <a:t>Thanks</a:t>
            </a:r>
            <a:r>
              <a:rPr lang="fr-FR" sz="5400" b="1" dirty="0" smtClean="0">
                <a:solidFill>
                  <a:schemeClr val="bg1"/>
                </a:solidFill>
              </a:rPr>
              <a:t>!</a:t>
            </a:r>
            <a:endParaRPr lang="fr-FR" sz="5400" b="1" dirty="0">
              <a:solidFill>
                <a:schemeClr val="bg1"/>
              </a:solidFill>
            </a:endParaRPr>
          </a:p>
        </p:txBody>
      </p:sp>
      <p:sp>
        <p:nvSpPr>
          <p:cNvPr id="4" name="ZoneTexte 3"/>
          <p:cNvSpPr txBox="1"/>
          <p:nvPr/>
        </p:nvSpPr>
        <p:spPr>
          <a:xfrm>
            <a:off x="4156364" y="2990418"/>
            <a:ext cx="3740727" cy="707886"/>
          </a:xfrm>
          <a:prstGeom prst="rect">
            <a:avLst/>
          </a:prstGeom>
          <a:noFill/>
        </p:spPr>
        <p:txBody>
          <a:bodyPr wrap="square" rtlCol="0">
            <a:spAutoFit/>
          </a:bodyPr>
          <a:lstStyle/>
          <a:p>
            <a:r>
              <a:rPr lang="fr-FR" sz="4000" b="1" dirty="0" err="1" smtClean="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Any</a:t>
            </a:r>
            <a:r>
              <a:rPr lang="fr-FR" sz="4000" b="1" dirty="0" smtClean="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questions?</a:t>
            </a:r>
            <a:endParaRPr lang="fr-FR" sz="4000" b="1"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ZoneTexte 4"/>
          <p:cNvSpPr txBox="1"/>
          <p:nvPr/>
        </p:nvSpPr>
        <p:spPr>
          <a:xfrm>
            <a:off x="7204365" y="4036858"/>
            <a:ext cx="2207491" cy="400110"/>
          </a:xfrm>
          <a:prstGeom prst="rect">
            <a:avLst/>
          </a:prstGeom>
          <a:noFill/>
        </p:spPr>
        <p:txBody>
          <a:bodyPr wrap="square" rtlCol="0">
            <a:spAutoFit/>
          </a:bodyPr>
          <a:lstStyle/>
          <a:p>
            <a:r>
              <a:rPr lang="fr-FR" sz="2000" b="1" dirty="0" smtClean="0">
                <a:solidFill>
                  <a:schemeClr val="accent2">
                    <a:lumMod val="40000"/>
                    <a:lumOff val="60000"/>
                  </a:schemeClr>
                </a:solidFill>
              </a:rPr>
              <a:t>Moez Ben </a:t>
            </a:r>
            <a:r>
              <a:rPr lang="fr-FR" sz="2000" b="1" dirty="0" err="1" smtClean="0">
                <a:solidFill>
                  <a:schemeClr val="accent2">
                    <a:lumMod val="40000"/>
                    <a:lumOff val="60000"/>
                  </a:schemeClr>
                </a:solidFill>
              </a:rPr>
              <a:t>Aissa</a:t>
            </a:r>
            <a:endParaRPr lang="fr-FR" sz="2000" b="1" dirty="0">
              <a:solidFill>
                <a:schemeClr val="accent2">
                  <a:lumMod val="40000"/>
                  <a:lumOff val="60000"/>
                </a:schemeClr>
              </a:solidFill>
            </a:endParaRPr>
          </a:p>
        </p:txBody>
      </p:sp>
      <p:sp>
        <p:nvSpPr>
          <p:cNvPr id="7" name="Rectangle 6"/>
          <p:cNvSpPr/>
          <p:nvPr/>
        </p:nvSpPr>
        <p:spPr>
          <a:xfrm>
            <a:off x="6697287" y="5533152"/>
            <a:ext cx="6096000" cy="646331"/>
          </a:xfrm>
          <a:prstGeom prst="rect">
            <a:avLst/>
          </a:prstGeom>
        </p:spPr>
        <p:txBody>
          <a:bodyPr>
            <a:spAutoFit/>
          </a:bodyPr>
          <a:lstStyle/>
          <a:p>
            <a:pPr marL="457200" lvl="0" indent="-419100">
              <a:buClr>
                <a:schemeClr val="dk1"/>
              </a:buClr>
              <a:buSzPct val="100000"/>
              <a:buFont typeface="Arial"/>
              <a:buChar char="●"/>
            </a:pPr>
            <a:r>
              <a:rPr lang="fr" b="1" dirty="0">
                <a:solidFill>
                  <a:schemeClr val="bg1"/>
                </a:solidFill>
                <a:latin typeface="Times New Roman"/>
                <a:ea typeface="Times New Roman"/>
                <a:cs typeface="Times New Roman"/>
                <a:sym typeface="Times New Roman"/>
              </a:rPr>
              <a:t>Email : moez.benaissa@gmail.com</a:t>
            </a:r>
          </a:p>
          <a:p>
            <a:pPr marL="457200" lvl="0" indent="-419100">
              <a:spcBef>
                <a:spcPts val="0"/>
              </a:spcBef>
              <a:buClr>
                <a:schemeClr val="dk1"/>
              </a:buClr>
              <a:buSzPct val="100000"/>
              <a:buFont typeface="Arial"/>
              <a:buChar char="●"/>
            </a:pPr>
            <a:r>
              <a:rPr lang="fr" b="1" dirty="0">
                <a:solidFill>
                  <a:schemeClr val="bg1"/>
                </a:solidFill>
                <a:latin typeface="Times New Roman"/>
                <a:ea typeface="Times New Roman"/>
                <a:cs typeface="Times New Roman"/>
                <a:sym typeface="Times New Roman"/>
              </a:rPr>
              <a:t>Site : https://sites.google.com/site/moezbenaissa/</a:t>
            </a:r>
          </a:p>
        </p:txBody>
      </p:sp>
      <p:sp>
        <p:nvSpPr>
          <p:cNvPr id="8" name="ZoneTexte 7"/>
          <p:cNvSpPr txBox="1"/>
          <p:nvPr/>
        </p:nvSpPr>
        <p:spPr>
          <a:xfrm>
            <a:off x="6226232" y="5214104"/>
            <a:ext cx="1313411" cy="369332"/>
          </a:xfrm>
          <a:prstGeom prst="rect">
            <a:avLst/>
          </a:prstGeom>
          <a:noFill/>
        </p:spPr>
        <p:txBody>
          <a:bodyPr wrap="square" rtlCol="0">
            <a:spAutoFit/>
          </a:bodyPr>
          <a:lstStyle/>
          <a:p>
            <a:r>
              <a:rPr lang="en-US" b="1" dirty="0" smtClean="0">
                <a:solidFill>
                  <a:schemeClr val="bg1">
                    <a:lumMod val="65000"/>
                  </a:schemeClr>
                </a:solidFill>
              </a:rPr>
              <a:t>Contact:</a:t>
            </a:r>
            <a:endParaRPr lang="en-US" b="1" dirty="0">
              <a:solidFill>
                <a:schemeClr val="bg1">
                  <a:lumMod val="65000"/>
                </a:schemeClr>
              </a:solidFill>
            </a:endParaRPr>
          </a:p>
        </p:txBody>
      </p:sp>
    </p:spTree>
    <p:extLst>
      <p:ext uri="{BB962C8B-B14F-4D97-AF65-F5344CB8AC3E}">
        <p14:creationId xmlns:p14="http://schemas.microsoft.com/office/powerpoint/2010/main" val="3714218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68826"/>
            <a:ext cx="12192000" cy="6926826"/>
          </a:xfrm>
          <a:prstGeom prst="rect">
            <a:avLst/>
          </a:prstGeom>
        </p:spPr>
      </p:pic>
      <p:sp>
        <p:nvSpPr>
          <p:cNvPr id="3" name="ZoneTexte 2"/>
          <p:cNvSpPr txBox="1"/>
          <p:nvPr/>
        </p:nvSpPr>
        <p:spPr>
          <a:xfrm>
            <a:off x="4267200" y="88490"/>
            <a:ext cx="6046839" cy="923330"/>
          </a:xfrm>
          <a:prstGeom prst="rect">
            <a:avLst/>
          </a:prstGeom>
          <a:noFill/>
        </p:spPr>
        <p:txBody>
          <a:bodyPr wrap="square" rtlCol="0">
            <a:spAutoFit/>
          </a:bodyPr>
          <a:lstStyle/>
          <a:p>
            <a:r>
              <a:rPr lang="fr-FR" sz="5400" b="1" dirty="0" err="1" smtClean="0">
                <a:solidFill>
                  <a:schemeClr val="bg1"/>
                </a:solidFill>
                <a:latin typeface="Batang" panose="02030600000101010101" pitchFamily="18" charset="-127"/>
                <a:ea typeface="Batang" panose="02030600000101010101" pitchFamily="18" charset="-127"/>
              </a:rPr>
              <a:t>Execution</a:t>
            </a:r>
            <a:r>
              <a:rPr lang="fr-FR" sz="5400" b="1" dirty="0" smtClean="0">
                <a:solidFill>
                  <a:schemeClr val="bg1"/>
                </a:solidFill>
                <a:latin typeface="Batang" panose="02030600000101010101" pitchFamily="18" charset="-127"/>
                <a:ea typeface="Batang" panose="02030600000101010101" pitchFamily="18" charset="-127"/>
              </a:rPr>
              <a:t> </a:t>
            </a:r>
            <a:r>
              <a:rPr lang="fr-FR" sz="5400" b="1" dirty="0" err="1" smtClean="0">
                <a:solidFill>
                  <a:schemeClr val="bg1"/>
                </a:solidFill>
                <a:latin typeface="Batang" panose="02030600000101010101" pitchFamily="18" charset="-127"/>
                <a:ea typeface="Batang" panose="02030600000101010101" pitchFamily="18" charset="-127"/>
              </a:rPr>
              <a:t>context</a:t>
            </a:r>
            <a:endParaRPr lang="fr-FR" sz="5400" b="1" dirty="0">
              <a:solidFill>
                <a:schemeClr val="bg1"/>
              </a:solidFill>
              <a:latin typeface="Batang" panose="02030600000101010101" pitchFamily="18" charset="-127"/>
              <a:ea typeface="Batang" panose="02030600000101010101" pitchFamily="18" charset="-127"/>
            </a:endParaRPr>
          </a:p>
        </p:txBody>
      </p:sp>
      <p:pic>
        <p:nvPicPr>
          <p:cNvPr id="4" name="Image 3"/>
          <p:cNvPicPr>
            <a:picLocks noChangeAspect="1"/>
          </p:cNvPicPr>
          <p:nvPr/>
        </p:nvPicPr>
        <p:blipFill>
          <a:blip r:embed="rId3"/>
          <a:stretch>
            <a:fillRect/>
          </a:stretch>
        </p:blipFill>
        <p:spPr>
          <a:xfrm>
            <a:off x="6181837" y="4669028"/>
            <a:ext cx="1405545" cy="1603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4"/>
          <a:stretch>
            <a:fillRect/>
          </a:stretch>
        </p:blipFill>
        <p:spPr>
          <a:xfrm>
            <a:off x="8692652" y="1927716"/>
            <a:ext cx="1405545" cy="1592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p:cNvPicPr>
            <a:picLocks noChangeAspect="1"/>
          </p:cNvPicPr>
          <p:nvPr/>
        </p:nvPicPr>
        <p:blipFill>
          <a:blip r:embed="rId5"/>
          <a:stretch>
            <a:fillRect/>
          </a:stretch>
        </p:blipFill>
        <p:spPr>
          <a:xfrm>
            <a:off x="3671022" y="4669028"/>
            <a:ext cx="1405545" cy="1603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6"/>
          <a:stretch>
            <a:fillRect/>
          </a:stretch>
        </p:blipFill>
        <p:spPr>
          <a:xfrm>
            <a:off x="3671022" y="1927716"/>
            <a:ext cx="1405545" cy="1592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7"/>
          <a:stretch>
            <a:fillRect/>
          </a:stretch>
        </p:blipFill>
        <p:spPr>
          <a:xfrm>
            <a:off x="6181837" y="1927716"/>
            <a:ext cx="1405545" cy="1592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 10"/>
          <p:cNvPicPr>
            <a:picLocks noChangeAspect="1"/>
          </p:cNvPicPr>
          <p:nvPr/>
        </p:nvPicPr>
        <p:blipFill>
          <a:blip r:embed="rId4"/>
          <a:stretch>
            <a:fillRect/>
          </a:stretch>
        </p:blipFill>
        <p:spPr>
          <a:xfrm>
            <a:off x="8708260" y="4674888"/>
            <a:ext cx="1405545" cy="1592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Organigramme : Processus 13"/>
          <p:cNvSpPr/>
          <p:nvPr/>
        </p:nvSpPr>
        <p:spPr>
          <a:xfrm>
            <a:off x="8740877" y="4778477"/>
            <a:ext cx="1238865" cy="1386349"/>
          </a:xfrm>
          <a:prstGeom prst="flowChartProcess">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8"/>
          <a:stretch>
            <a:fillRect/>
          </a:stretch>
        </p:blipFill>
        <p:spPr>
          <a:xfrm>
            <a:off x="8844018" y="4856726"/>
            <a:ext cx="490443" cy="622784"/>
          </a:xfrm>
          <a:prstGeom prst="rect">
            <a:avLst/>
          </a:prstGeom>
        </p:spPr>
      </p:pic>
      <p:pic>
        <p:nvPicPr>
          <p:cNvPr id="15" name="Image 14"/>
          <p:cNvPicPr>
            <a:picLocks noChangeAspect="1"/>
          </p:cNvPicPr>
          <p:nvPr/>
        </p:nvPicPr>
        <p:blipFill>
          <a:blip r:embed="rId8"/>
          <a:stretch>
            <a:fillRect/>
          </a:stretch>
        </p:blipFill>
        <p:spPr>
          <a:xfrm>
            <a:off x="9495484" y="4845409"/>
            <a:ext cx="490443" cy="622784"/>
          </a:xfrm>
          <a:prstGeom prst="rect">
            <a:avLst/>
          </a:prstGeom>
        </p:spPr>
      </p:pic>
      <p:pic>
        <p:nvPicPr>
          <p:cNvPr id="16" name="Image 15"/>
          <p:cNvPicPr>
            <a:picLocks noChangeAspect="1"/>
          </p:cNvPicPr>
          <p:nvPr/>
        </p:nvPicPr>
        <p:blipFill>
          <a:blip r:embed="rId8"/>
          <a:stretch>
            <a:fillRect/>
          </a:stretch>
        </p:blipFill>
        <p:spPr>
          <a:xfrm>
            <a:off x="8858105" y="5542042"/>
            <a:ext cx="490443" cy="622784"/>
          </a:xfrm>
          <a:prstGeom prst="rect">
            <a:avLst/>
          </a:prstGeom>
        </p:spPr>
      </p:pic>
      <p:pic>
        <p:nvPicPr>
          <p:cNvPr id="18" name="Image 17"/>
          <p:cNvPicPr>
            <a:picLocks noChangeAspect="1"/>
          </p:cNvPicPr>
          <p:nvPr/>
        </p:nvPicPr>
        <p:blipFill>
          <a:blip r:embed="rId8"/>
          <a:stretch>
            <a:fillRect/>
          </a:stretch>
        </p:blipFill>
        <p:spPr>
          <a:xfrm>
            <a:off x="9495483" y="5504999"/>
            <a:ext cx="490443" cy="622784"/>
          </a:xfrm>
          <a:prstGeom prst="rect">
            <a:avLst/>
          </a:prstGeom>
        </p:spPr>
      </p:pic>
      <p:sp>
        <p:nvSpPr>
          <p:cNvPr id="19" name="ZoneTexte 18"/>
          <p:cNvSpPr txBox="1"/>
          <p:nvPr/>
        </p:nvSpPr>
        <p:spPr>
          <a:xfrm>
            <a:off x="8858106" y="5003239"/>
            <a:ext cx="490442" cy="276999"/>
          </a:xfrm>
          <a:prstGeom prst="rect">
            <a:avLst/>
          </a:prstGeom>
          <a:noFill/>
        </p:spPr>
        <p:txBody>
          <a:bodyPr wrap="square" rtlCol="0">
            <a:spAutoFit/>
          </a:bodyPr>
          <a:lstStyle/>
          <a:p>
            <a:r>
              <a:rPr lang="fr-FR" sz="1200" b="1" dirty="0" smtClean="0">
                <a:solidFill>
                  <a:schemeClr val="bg1"/>
                </a:solidFill>
              </a:rPr>
              <a:t>Rec1</a:t>
            </a:r>
            <a:endParaRPr lang="fr-FR" sz="1200" b="1" dirty="0">
              <a:solidFill>
                <a:schemeClr val="bg1"/>
              </a:solidFill>
            </a:endParaRPr>
          </a:p>
        </p:txBody>
      </p:sp>
      <p:sp>
        <p:nvSpPr>
          <p:cNvPr id="21" name="ZoneTexte 20"/>
          <p:cNvSpPr txBox="1"/>
          <p:nvPr/>
        </p:nvSpPr>
        <p:spPr>
          <a:xfrm>
            <a:off x="9494877" y="5029618"/>
            <a:ext cx="490442" cy="276999"/>
          </a:xfrm>
          <a:prstGeom prst="rect">
            <a:avLst/>
          </a:prstGeom>
          <a:noFill/>
        </p:spPr>
        <p:txBody>
          <a:bodyPr wrap="square" rtlCol="0">
            <a:spAutoFit/>
          </a:bodyPr>
          <a:lstStyle/>
          <a:p>
            <a:r>
              <a:rPr lang="fr-FR" sz="1200" b="1" dirty="0" smtClean="0">
                <a:solidFill>
                  <a:schemeClr val="bg1"/>
                </a:solidFill>
              </a:rPr>
              <a:t>Rec3</a:t>
            </a:r>
            <a:endParaRPr lang="fr-FR" sz="1200" b="1" dirty="0">
              <a:solidFill>
                <a:schemeClr val="bg1"/>
              </a:solidFill>
            </a:endParaRPr>
          </a:p>
        </p:txBody>
      </p:sp>
      <p:sp>
        <p:nvSpPr>
          <p:cNvPr id="22" name="ZoneTexte 21"/>
          <p:cNvSpPr txBox="1"/>
          <p:nvPr/>
        </p:nvSpPr>
        <p:spPr>
          <a:xfrm>
            <a:off x="8881419" y="5704272"/>
            <a:ext cx="490442" cy="276999"/>
          </a:xfrm>
          <a:prstGeom prst="rect">
            <a:avLst/>
          </a:prstGeom>
          <a:noFill/>
        </p:spPr>
        <p:txBody>
          <a:bodyPr wrap="square" rtlCol="0">
            <a:spAutoFit/>
          </a:bodyPr>
          <a:lstStyle/>
          <a:p>
            <a:r>
              <a:rPr lang="fr-FR" sz="1200" b="1" dirty="0" smtClean="0">
                <a:solidFill>
                  <a:schemeClr val="bg1"/>
                </a:solidFill>
              </a:rPr>
              <a:t>Int2</a:t>
            </a:r>
            <a:endParaRPr lang="fr-FR" sz="1200" b="1" dirty="0">
              <a:solidFill>
                <a:schemeClr val="bg1"/>
              </a:solidFill>
            </a:endParaRPr>
          </a:p>
        </p:txBody>
      </p:sp>
      <p:sp>
        <p:nvSpPr>
          <p:cNvPr id="23" name="ZoneTexte 22"/>
          <p:cNvSpPr txBox="1"/>
          <p:nvPr/>
        </p:nvSpPr>
        <p:spPr>
          <a:xfrm>
            <a:off x="9518796" y="5669815"/>
            <a:ext cx="490442" cy="276999"/>
          </a:xfrm>
          <a:prstGeom prst="rect">
            <a:avLst/>
          </a:prstGeom>
          <a:noFill/>
        </p:spPr>
        <p:txBody>
          <a:bodyPr wrap="square" rtlCol="0">
            <a:spAutoFit/>
          </a:bodyPr>
          <a:lstStyle/>
          <a:p>
            <a:r>
              <a:rPr lang="fr-FR" sz="1200" b="1" dirty="0" smtClean="0">
                <a:solidFill>
                  <a:schemeClr val="bg1"/>
                </a:solidFill>
              </a:rPr>
              <a:t>Int3</a:t>
            </a:r>
            <a:endParaRPr lang="fr-FR" sz="1200" b="1" dirty="0">
              <a:solidFill>
                <a:schemeClr val="bg1"/>
              </a:solidFill>
            </a:endParaRPr>
          </a:p>
        </p:txBody>
      </p:sp>
      <p:pic>
        <p:nvPicPr>
          <p:cNvPr id="24" name="Image 23"/>
          <p:cNvPicPr>
            <a:picLocks noChangeAspect="1"/>
          </p:cNvPicPr>
          <p:nvPr/>
        </p:nvPicPr>
        <p:blipFill>
          <a:blip r:embed="rId9"/>
          <a:stretch>
            <a:fillRect/>
          </a:stretch>
        </p:blipFill>
        <p:spPr>
          <a:xfrm>
            <a:off x="-747713" y="-404813"/>
            <a:ext cx="13687425" cy="7667625"/>
          </a:xfrm>
          <a:prstGeom prst="rect">
            <a:avLst/>
          </a:prstGeom>
        </p:spPr>
      </p:pic>
      <p:sp>
        <p:nvSpPr>
          <p:cNvPr id="25" name="ZoneTexte 24"/>
          <p:cNvSpPr txBox="1"/>
          <p:nvPr/>
        </p:nvSpPr>
        <p:spPr>
          <a:xfrm>
            <a:off x="1145867" y="4669028"/>
            <a:ext cx="3303639" cy="923330"/>
          </a:xfrm>
          <a:prstGeom prst="rect">
            <a:avLst/>
          </a:prstGeom>
          <a:noFill/>
        </p:spPr>
        <p:txBody>
          <a:bodyPr wrap="square" rtlCol="0">
            <a:spAutoFit/>
          </a:bodyPr>
          <a:lstStyle/>
          <a:p>
            <a:r>
              <a:rPr lang="fr-FR" sz="5400" b="1" dirty="0" smtClean="0">
                <a:solidFill>
                  <a:schemeClr val="bg1"/>
                </a:solidFill>
                <a:latin typeface="Arial Black" panose="020B0A04020102020204" pitchFamily="34" charset="0"/>
              </a:rPr>
              <a:t>Annexe</a:t>
            </a:r>
            <a:endParaRPr lang="fr-FR" sz="54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23176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2" name="Rectangle 1"/>
          <p:cNvSpPr/>
          <p:nvPr/>
        </p:nvSpPr>
        <p:spPr>
          <a:xfrm>
            <a:off x="4030322" y="2343317"/>
            <a:ext cx="4652940" cy="1446550"/>
          </a:xfrm>
          <a:prstGeom prst="rect">
            <a:avLst/>
          </a:prstGeom>
        </p:spPr>
        <p:txBody>
          <a:bodyPr wrap="none">
            <a:spAutoFit/>
          </a:bodyPr>
          <a:lstStyle/>
          <a:p>
            <a:r>
              <a:rPr lang="fr-FR" sz="8800" dirty="0" err="1" smtClean="0">
                <a:solidFill>
                  <a:schemeClr val="bg1">
                    <a:lumMod val="85000"/>
                  </a:schemeClr>
                </a:solidFill>
              </a:rPr>
              <a:t>Execution</a:t>
            </a:r>
            <a:endParaRPr lang="fr-FR" sz="8800" dirty="0">
              <a:solidFill>
                <a:schemeClr val="bg1">
                  <a:lumMod val="85000"/>
                </a:schemeClr>
              </a:solidFill>
            </a:endParaRPr>
          </a:p>
        </p:txBody>
      </p:sp>
    </p:spTree>
    <p:extLst>
      <p:ext uri="{BB962C8B-B14F-4D97-AF65-F5344CB8AC3E}">
        <p14:creationId xmlns:p14="http://schemas.microsoft.com/office/powerpoint/2010/main" val="14510836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1"/>
            <a:ext cx="12192000" cy="6858000"/>
          </a:xfrm>
          <a:prstGeom prst="rect">
            <a:avLst/>
          </a:prstGeom>
        </p:spPr>
      </p:pic>
      <p:sp>
        <p:nvSpPr>
          <p:cNvPr id="5" name="ZoneTexte 4"/>
          <p:cNvSpPr txBox="1"/>
          <p:nvPr/>
        </p:nvSpPr>
        <p:spPr>
          <a:xfrm>
            <a:off x="4058364" y="-43927"/>
            <a:ext cx="9136553" cy="923330"/>
          </a:xfrm>
          <a:prstGeom prst="rect">
            <a:avLst/>
          </a:prstGeom>
          <a:noFill/>
        </p:spPr>
        <p:txBody>
          <a:bodyPr wrap="square" rtlCol="0">
            <a:spAutoFit/>
          </a:bodyPr>
          <a:lstStyle/>
          <a:p>
            <a:r>
              <a:rPr lang="fr-FR" sz="5400" b="1" dirty="0" err="1" smtClean="0">
                <a:solidFill>
                  <a:schemeClr val="bg1"/>
                </a:solidFill>
                <a:latin typeface="Batang" panose="02030600000101010101" pitchFamily="18" charset="-127"/>
                <a:ea typeface="Batang" panose="02030600000101010101" pitchFamily="18" charset="-127"/>
              </a:rPr>
              <a:t>Execution</a:t>
            </a:r>
            <a:r>
              <a:rPr lang="fr-FR" sz="5400" b="1" dirty="0" smtClean="0">
                <a:solidFill>
                  <a:schemeClr val="bg1"/>
                </a:solidFill>
                <a:latin typeface="Batang" panose="02030600000101010101" pitchFamily="18" charset="-127"/>
                <a:ea typeface="Batang" panose="02030600000101010101" pitchFamily="18" charset="-127"/>
              </a:rPr>
              <a:t> </a:t>
            </a:r>
            <a:r>
              <a:rPr lang="fr-FR" sz="5400" b="1" dirty="0" err="1" smtClean="0">
                <a:solidFill>
                  <a:schemeClr val="bg1"/>
                </a:solidFill>
                <a:latin typeface="Batang" panose="02030600000101010101" pitchFamily="18" charset="-127"/>
                <a:ea typeface="Batang" panose="02030600000101010101" pitchFamily="18" charset="-127"/>
              </a:rPr>
              <a:t>strategie</a:t>
            </a:r>
            <a:r>
              <a:rPr lang="fr-FR" sz="5400" b="1" dirty="0" smtClean="0">
                <a:solidFill>
                  <a:schemeClr val="bg1"/>
                </a:solidFill>
                <a:latin typeface="Batang" panose="02030600000101010101" pitchFamily="18" charset="-127"/>
                <a:ea typeface="Batang" panose="02030600000101010101" pitchFamily="18" charset="-127"/>
              </a:rPr>
              <a:t>: </a:t>
            </a:r>
          </a:p>
        </p:txBody>
      </p:sp>
      <p:sp>
        <p:nvSpPr>
          <p:cNvPr id="3" name="Rectangle 2"/>
          <p:cNvSpPr/>
          <p:nvPr/>
        </p:nvSpPr>
        <p:spPr>
          <a:xfrm>
            <a:off x="3990109" y="4584859"/>
            <a:ext cx="7838210" cy="369332"/>
          </a:xfrm>
          <a:prstGeom prst="rect">
            <a:avLst/>
          </a:prstGeom>
        </p:spPr>
        <p:txBody>
          <a:bodyPr wrap="square">
            <a:spAutoFit/>
          </a:bodyPr>
          <a:lstStyle/>
          <a:p>
            <a:pPr>
              <a:spcAft>
                <a:spcPts val="1200"/>
              </a:spcAft>
            </a:pPr>
            <a:endParaRPr lang="fr-FR" b="1" dirty="0">
              <a:solidFill>
                <a:schemeClr val="bg1">
                  <a:lumMod val="95000"/>
                </a:schemeClr>
              </a:solidFill>
              <a:effectLst/>
              <a:latin typeface="Times New Roman" panose="02020603050405020304" pitchFamily="18" charset="0"/>
              <a:ea typeface="Calibri" panose="020F0502020204030204" pitchFamily="34" charset="0"/>
            </a:endParaRPr>
          </a:p>
        </p:txBody>
      </p:sp>
      <p:sp>
        <p:nvSpPr>
          <p:cNvPr id="17" name="ZoneTexte 16"/>
          <p:cNvSpPr txBox="1"/>
          <p:nvPr/>
        </p:nvSpPr>
        <p:spPr>
          <a:xfrm>
            <a:off x="3990109" y="2208469"/>
            <a:ext cx="2207490" cy="523220"/>
          </a:xfrm>
          <a:prstGeom prst="rect">
            <a:avLst/>
          </a:prstGeom>
          <a:noFill/>
        </p:spPr>
        <p:txBody>
          <a:bodyPr wrap="square" rtlCol="0">
            <a:spAutoFit/>
          </a:bodyPr>
          <a:lstStyle/>
          <a:p>
            <a:endParaRPr lang="fr-FR" sz="2800" b="1" dirty="0">
              <a:solidFill>
                <a:schemeClr val="bg1">
                  <a:lumMod val="95000"/>
                </a:schemeClr>
              </a:solidFill>
            </a:endParaRPr>
          </a:p>
        </p:txBody>
      </p:sp>
      <p:sp>
        <p:nvSpPr>
          <p:cNvPr id="8" name="ZoneTexte 7"/>
          <p:cNvSpPr txBox="1"/>
          <p:nvPr/>
        </p:nvSpPr>
        <p:spPr>
          <a:xfrm>
            <a:off x="3841689" y="1141074"/>
            <a:ext cx="5901180" cy="461665"/>
          </a:xfrm>
          <a:prstGeom prst="rect">
            <a:avLst/>
          </a:prstGeom>
          <a:noFill/>
        </p:spPr>
        <p:txBody>
          <a:bodyPr wrap="square" rtlCol="0">
            <a:spAutoFit/>
          </a:bodyPr>
          <a:lstStyle/>
          <a:p>
            <a:r>
              <a:rPr lang="fr-FR" sz="2400" b="1" dirty="0" err="1" smtClean="0">
                <a:solidFill>
                  <a:schemeClr val="bg1">
                    <a:lumMod val="95000"/>
                  </a:schemeClr>
                </a:solidFill>
              </a:rPr>
              <a:t>Fix</a:t>
            </a:r>
            <a:r>
              <a:rPr lang="fr-FR" b="1" dirty="0" smtClean="0">
                <a:solidFill>
                  <a:schemeClr val="bg1">
                    <a:lumMod val="95000"/>
                  </a:schemeClr>
                </a:solidFill>
              </a:rPr>
              <a:t> </a:t>
            </a:r>
            <a:r>
              <a:rPr lang="fr-FR" b="1" dirty="0" err="1" smtClean="0">
                <a:solidFill>
                  <a:schemeClr val="bg1">
                    <a:lumMod val="95000"/>
                  </a:schemeClr>
                </a:solidFill>
              </a:rPr>
              <a:t>Context</a:t>
            </a:r>
            <a:r>
              <a:rPr lang="fr-FR" b="1" dirty="0" smtClean="0">
                <a:solidFill>
                  <a:schemeClr val="bg1">
                    <a:lumMod val="95000"/>
                  </a:schemeClr>
                </a:solidFill>
              </a:rPr>
              <a:t> </a:t>
            </a:r>
            <a:r>
              <a:rPr lang="fr-FR" b="1" dirty="0" err="1" smtClean="0">
                <a:solidFill>
                  <a:schemeClr val="bg1">
                    <a:lumMod val="95000"/>
                  </a:schemeClr>
                </a:solidFill>
              </a:rPr>
              <a:t>execution</a:t>
            </a:r>
            <a:r>
              <a:rPr lang="fr-FR" b="1" dirty="0" smtClean="0">
                <a:solidFill>
                  <a:schemeClr val="bg1">
                    <a:lumMod val="95000"/>
                  </a:schemeClr>
                </a:solidFill>
              </a:rPr>
              <a:t> : </a:t>
            </a:r>
            <a:endParaRPr lang="fr-FR" b="1" dirty="0">
              <a:solidFill>
                <a:schemeClr val="bg1">
                  <a:lumMod val="95000"/>
                </a:schemeClr>
              </a:solidFill>
            </a:endParaRPr>
          </a:p>
        </p:txBody>
      </p:sp>
      <p:sp>
        <p:nvSpPr>
          <p:cNvPr id="9" name="ZoneTexte 8"/>
          <p:cNvSpPr txBox="1"/>
          <p:nvPr/>
        </p:nvSpPr>
        <p:spPr>
          <a:xfrm>
            <a:off x="4058364" y="1667135"/>
            <a:ext cx="7701699" cy="1200329"/>
          </a:xfrm>
          <a:prstGeom prst="rect">
            <a:avLst/>
          </a:prstGeom>
          <a:noFill/>
        </p:spPr>
        <p:txBody>
          <a:bodyPr wrap="square" rtlCol="0">
            <a:spAutoFit/>
          </a:bodyPr>
          <a:lstStyle/>
          <a:p>
            <a:pPr marL="285750" indent="-285750">
              <a:buFont typeface="Arial" panose="020B0604020202020204" pitchFamily="34" charset="0"/>
              <a:buChar char="•"/>
            </a:pPr>
            <a:r>
              <a:rPr lang="fr-FR" b="1" dirty="0" smtClean="0">
                <a:solidFill>
                  <a:schemeClr val="tx1">
                    <a:lumMod val="75000"/>
                    <a:lumOff val="25000"/>
                  </a:schemeClr>
                </a:solidFill>
              </a:rPr>
              <a:t>Brand : </a:t>
            </a:r>
            <a:r>
              <a:rPr lang="fr-FR" dirty="0" err="1" smtClean="0">
                <a:solidFill>
                  <a:schemeClr val="tx1">
                    <a:lumMod val="75000"/>
                    <a:lumOff val="25000"/>
                  </a:schemeClr>
                </a:solidFill>
              </a:rPr>
              <a:t>accorHotels</a:t>
            </a:r>
            <a:r>
              <a:rPr lang="fr-FR" dirty="0" smtClean="0">
                <a:solidFill>
                  <a:schemeClr val="tx1">
                    <a:lumMod val="75000"/>
                    <a:lumOff val="25000"/>
                  </a:schemeClr>
                </a:solidFill>
              </a:rPr>
              <a:t> &amp; ibis &amp; </a:t>
            </a:r>
            <a:r>
              <a:rPr lang="fr-FR" dirty="0" err="1" smtClean="0">
                <a:solidFill>
                  <a:schemeClr val="tx1">
                    <a:lumMod val="75000"/>
                    <a:lumOff val="25000"/>
                  </a:schemeClr>
                </a:solidFill>
              </a:rPr>
              <a:t>sofitel</a:t>
            </a:r>
            <a:endParaRPr lang="fr-FR" dirty="0" smtClean="0">
              <a:solidFill>
                <a:schemeClr val="tx1">
                  <a:lumMod val="75000"/>
                  <a:lumOff val="25000"/>
                </a:schemeClr>
              </a:solidFill>
            </a:endParaRPr>
          </a:p>
          <a:p>
            <a:pPr marL="285750" indent="-285750">
              <a:buFont typeface="Arial" panose="020B0604020202020204" pitchFamily="34" charset="0"/>
              <a:buChar char="•"/>
            </a:pPr>
            <a:r>
              <a:rPr lang="fr-FR" b="1" dirty="0" smtClean="0">
                <a:solidFill>
                  <a:schemeClr val="tx1">
                    <a:lumMod val="75000"/>
                    <a:lumOff val="25000"/>
                  </a:schemeClr>
                </a:solidFill>
              </a:rPr>
              <a:t>Langage : </a:t>
            </a:r>
            <a:r>
              <a:rPr lang="fr-FR" dirty="0" err="1" smtClean="0">
                <a:solidFill>
                  <a:schemeClr val="tx1">
                    <a:lumMod val="75000"/>
                    <a:lumOff val="25000"/>
                  </a:schemeClr>
                </a:solidFill>
              </a:rPr>
              <a:t>fr</a:t>
            </a:r>
            <a:endParaRPr lang="fr-FR" dirty="0" smtClean="0">
              <a:solidFill>
                <a:schemeClr val="tx1">
                  <a:lumMod val="75000"/>
                  <a:lumOff val="25000"/>
                </a:schemeClr>
              </a:solidFill>
            </a:endParaRPr>
          </a:p>
          <a:p>
            <a:pPr marL="285750" indent="-285750">
              <a:buFont typeface="Arial" panose="020B0604020202020204" pitchFamily="34" charset="0"/>
              <a:buChar char="•"/>
            </a:pPr>
            <a:r>
              <a:rPr lang="fr-FR" b="1" dirty="0" err="1" smtClean="0">
                <a:solidFill>
                  <a:schemeClr val="tx1">
                    <a:lumMod val="75000"/>
                    <a:lumOff val="25000"/>
                  </a:schemeClr>
                </a:solidFill>
              </a:rPr>
              <a:t>browserMode</a:t>
            </a:r>
            <a:r>
              <a:rPr lang="fr-FR" b="1" dirty="0" smtClean="0">
                <a:solidFill>
                  <a:schemeClr val="tx1">
                    <a:lumMod val="75000"/>
                    <a:lumOff val="25000"/>
                  </a:schemeClr>
                </a:solidFill>
              </a:rPr>
              <a:t> : </a:t>
            </a:r>
            <a:r>
              <a:rPr lang="fr-FR" dirty="0" smtClean="0">
                <a:solidFill>
                  <a:schemeClr val="tx1">
                    <a:lumMod val="75000"/>
                    <a:lumOff val="25000"/>
                  </a:schemeClr>
                </a:solidFill>
              </a:rPr>
              <a:t>smartphone &amp; </a:t>
            </a:r>
            <a:r>
              <a:rPr lang="fr-FR" dirty="0" err="1" smtClean="0">
                <a:solidFill>
                  <a:schemeClr val="tx1">
                    <a:lumMod val="75000"/>
                    <a:lumOff val="25000"/>
                  </a:schemeClr>
                </a:solidFill>
              </a:rPr>
              <a:t>tablet</a:t>
            </a:r>
            <a:r>
              <a:rPr lang="fr-FR" dirty="0" smtClean="0">
                <a:solidFill>
                  <a:schemeClr val="tx1">
                    <a:lumMod val="75000"/>
                    <a:lumOff val="25000"/>
                  </a:schemeClr>
                </a:solidFill>
              </a:rPr>
              <a:t> (</a:t>
            </a:r>
            <a:r>
              <a:rPr lang="fr-FR" dirty="0" err="1" smtClean="0">
                <a:solidFill>
                  <a:schemeClr val="tx1">
                    <a:lumMod val="75000"/>
                    <a:lumOff val="25000"/>
                  </a:schemeClr>
                </a:solidFill>
              </a:rPr>
              <a:t>WebMobile</a:t>
            </a:r>
            <a:r>
              <a:rPr lang="fr-FR" dirty="0" smtClean="0">
                <a:solidFill>
                  <a:schemeClr val="tx1">
                    <a:lumMod val="75000"/>
                    <a:lumOff val="25000"/>
                  </a:schemeClr>
                </a:solidFill>
              </a:rPr>
              <a:t>) / browser (</a:t>
            </a:r>
            <a:r>
              <a:rPr lang="fr-FR" dirty="0" err="1" smtClean="0">
                <a:solidFill>
                  <a:schemeClr val="tx1">
                    <a:lumMod val="75000"/>
                    <a:lumOff val="25000"/>
                  </a:schemeClr>
                </a:solidFill>
              </a:rPr>
              <a:t>webDesktop</a:t>
            </a:r>
            <a:r>
              <a:rPr lang="fr-FR" dirty="0" smtClean="0">
                <a:solidFill>
                  <a:schemeClr val="tx1">
                    <a:lumMod val="75000"/>
                    <a:lumOff val="25000"/>
                  </a:schemeClr>
                </a:solidFill>
              </a:rPr>
              <a:t>)</a:t>
            </a:r>
          </a:p>
          <a:p>
            <a:pPr marL="285750" indent="-285750">
              <a:buFont typeface="Arial" panose="020B0604020202020204" pitchFamily="34" charset="0"/>
              <a:buChar char="•"/>
            </a:pPr>
            <a:r>
              <a:rPr lang="fr-FR" b="1" dirty="0" err="1" smtClean="0">
                <a:solidFill>
                  <a:schemeClr val="tx1">
                    <a:lumMod val="75000"/>
                    <a:lumOff val="25000"/>
                  </a:schemeClr>
                </a:solidFill>
              </a:rPr>
              <a:t>Env</a:t>
            </a:r>
            <a:r>
              <a:rPr lang="fr-FR" b="1" dirty="0" smtClean="0">
                <a:solidFill>
                  <a:schemeClr val="tx1">
                    <a:lumMod val="75000"/>
                    <a:lumOff val="25000"/>
                  </a:schemeClr>
                </a:solidFill>
              </a:rPr>
              <a:t> : </a:t>
            </a:r>
            <a:r>
              <a:rPr lang="fr-FR" dirty="0" smtClean="0">
                <a:solidFill>
                  <a:schemeClr val="tx1">
                    <a:lumMod val="75000"/>
                    <a:lumOff val="25000"/>
                  </a:schemeClr>
                </a:solidFill>
              </a:rPr>
              <a:t>rec2 – rec3( 3 </a:t>
            </a:r>
            <a:r>
              <a:rPr lang="fr-FR" dirty="0" err="1" smtClean="0">
                <a:solidFill>
                  <a:schemeClr val="tx1">
                    <a:lumMod val="75000"/>
                    <a:lumOff val="25000"/>
                  </a:schemeClr>
                </a:solidFill>
              </a:rPr>
              <a:t>weeks</a:t>
            </a:r>
            <a:r>
              <a:rPr lang="fr-FR" dirty="0" smtClean="0">
                <a:solidFill>
                  <a:schemeClr val="tx1">
                    <a:lumMod val="75000"/>
                    <a:lumOff val="25000"/>
                  </a:schemeClr>
                </a:solidFill>
              </a:rPr>
              <a:t> </a:t>
            </a:r>
            <a:r>
              <a:rPr lang="fr-FR" dirty="0" err="1" smtClean="0">
                <a:solidFill>
                  <a:schemeClr val="tx1">
                    <a:lumMod val="75000"/>
                    <a:lumOff val="25000"/>
                  </a:schemeClr>
                </a:solidFill>
              </a:rPr>
              <a:t>after</a:t>
            </a:r>
            <a:r>
              <a:rPr lang="fr-FR" dirty="0" smtClean="0">
                <a:solidFill>
                  <a:schemeClr val="tx1">
                    <a:lumMod val="75000"/>
                    <a:lumOff val="25000"/>
                  </a:schemeClr>
                </a:solidFill>
              </a:rPr>
              <a:t> releases)</a:t>
            </a:r>
            <a:r>
              <a:rPr lang="fr-FR" dirty="0" smtClean="0">
                <a:solidFill>
                  <a:schemeClr val="bg2">
                    <a:lumMod val="50000"/>
                  </a:schemeClr>
                </a:solidFill>
              </a:rPr>
              <a:t> </a:t>
            </a:r>
            <a:endParaRPr lang="fr-FR" dirty="0">
              <a:solidFill>
                <a:schemeClr val="bg2">
                  <a:lumMod val="50000"/>
                </a:schemeClr>
              </a:solidFill>
            </a:endParaRPr>
          </a:p>
        </p:txBody>
      </p:sp>
      <p:sp>
        <p:nvSpPr>
          <p:cNvPr id="11" name="ZoneTexte 10"/>
          <p:cNvSpPr txBox="1"/>
          <p:nvPr/>
        </p:nvSpPr>
        <p:spPr>
          <a:xfrm>
            <a:off x="3841689" y="3150949"/>
            <a:ext cx="5901180" cy="461665"/>
          </a:xfrm>
          <a:prstGeom prst="rect">
            <a:avLst/>
          </a:prstGeom>
          <a:noFill/>
        </p:spPr>
        <p:txBody>
          <a:bodyPr wrap="square" rtlCol="0">
            <a:spAutoFit/>
          </a:bodyPr>
          <a:lstStyle/>
          <a:p>
            <a:r>
              <a:rPr lang="fr-FR" sz="2400" b="1" dirty="0">
                <a:solidFill>
                  <a:schemeClr val="bg1">
                    <a:lumMod val="95000"/>
                  </a:schemeClr>
                </a:solidFill>
              </a:rPr>
              <a:t>Custom</a:t>
            </a:r>
            <a:r>
              <a:rPr lang="fr-FR" b="1" dirty="0">
                <a:solidFill>
                  <a:schemeClr val="bg1">
                    <a:lumMod val="95000"/>
                  </a:schemeClr>
                </a:solidFill>
              </a:rPr>
              <a:t> </a:t>
            </a:r>
            <a:r>
              <a:rPr lang="fr-FR" b="1" dirty="0" err="1">
                <a:solidFill>
                  <a:schemeClr val="bg1">
                    <a:lumMod val="95000"/>
                  </a:schemeClr>
                </a:solidFill>
              </a:rPr>
              <a:t>Context</a:t>
            </a:r>
            <a:r>
              <a:rPr lang="fr-FR" b="1" dirty="0">
                <a:solidFill>
                  <a:schemeClr val="bg1">
                    <a:lumMod val="95000"/>
                  </a:schemeClr>
                </a:solidFill>
              </a:rPr>
              <a:t> </a:t>
            </a:r>
            <a:r>
              <a:rPr lang="fr-FR" b="1" dirty="0" err="1">
                <a:solidFill>
                  <a:schemeClr val="bg1">
                    <a:lumMod val="95000"/>
                  </a:schemeClr>
                </a:solidFill>
              </a:rPr>
              <a:t>execution</a:t>
            </a:r>
            <a:r>
              <a:rPr lang="fr-FR" b="1" dirty="0">
                <a:solidFill>
                  <a:schemeClr val="bg1">
                    <a:lumMod val="95000"/>
                  </a:schemeClr>
                </a:solidFill>
              </a:rPr>
              <a:t> : </a:t>
            </a:r>
          </a:p>
        </p:txBody>
      </p:sp>
      <p:sp>
        <p:nvSpPr>
          <p:cNvPr id="12" name="ZoneTexte 11"/>
          <p:cNvSpPr txBox="1"/>
          <p:nvPr/>
        </p:nvSpPr>
        <p:spPr>
          <a:xfrm>
            <a:off x="4058364" y="3597133"/>
            <a:ext cx="7701699" cy="1200329"/>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lumMod val="75000"/>
                    <a:lumOff val="25000"/>
                  </a:schemeClr>
                </a:solidFill>
              </a:rPr>
              <a:t>Brand : </a:t>
            </a:r>
            <a:r>
              <a:rPr lang="fr-FR" dirty="0" err="1">
                <a:solidFill>
                  <a:schemeClr val="tx1">
                    <a:lumMod val="75000"/>
                    <a:lumOff val="25000"/>
                  </a:schemeClr>
                </a:solidFill>
              </a:rPr>
              <a:t>any</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Langage : </a:t>
            </a:r>
            <a:r>
              <a:rPr lang="fr-FR" dirty="0" err="1">
                <a:solidFill>
                  <a:schemeClr val="tx1">
                    <a:lumMod val="75000"/>
                    <a:lumOff val="25000"/>
                  </a:schemeClr>
                </a:solidFill>
              </a:rPr>
              <a:t>any</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err="1">
                <a:solidFill>
                  <a:schemeClr val="tx1">
                    <a:lumMod val="75000"/>
                    <a:lumOff val="25000"/>
                  </a:schemeClr>
                </a:solidFill>
              </a:rPr>
              <a:t>browserMode</a:t>
            </a:r>
            <a:r>
              <a:rPr lang="fr-FR" b="1" dirty="0">
                <a:solidFill>
                  <a:schemeClr val="tx1">
                    <a:lumMod val="75000"/>
                    <a:lumOff val="25000"/>
                  </a:schemeClr>
                </a:solidFill>
              </a:rPr>
              <a:t> : </a:t>
            </a:r>
            <a:r>
              <a:rPr lang="fr-FR" dirty="0" err="1">
                <a:solidFill>
                  <a:schemeClr val="tx1">
                    <a:lumMod val="75000"/>
                    <a:lumOff val="25000"/>
                  </a:schemeClr>
                </a:solidFill>
              </a:rPr>
              <a:t>any</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err="1">
                <a:solidFill>
                  <a:schemeClr val="tx1">
                    <a:lumMod val="75000"/>
                    <a:lumOff val="25000"/>
                  </a:schemeClr>
                </a:solidFill>
              </a:rPr>
              <a:t>Env</a:t>
            </a:r>
            <a:r>
              <a:rPr lang="fr-FR" b="1" dirty="0">
                <a:solidFill>
                  <a:schemeClr val="tx1">
                    <a:lumMod val="75000"/>
                    <a:lumOff val="25000"/>
                  </a:schemeClr>
                </a:solidFill>
              </a:rPr>
              <a:t> : </a:t>
            </a:r>
            <a:r>
              <a:rPr lang="fr-FR" dirty="0" err="1">
                <a:solidFill>
                  <a:schemeClr val="tx1">
                    <a:lumMod val="75000"/>
                    <a:lumOff val="25000"/>
                  </a:schemeClr>
                </a:solidFill>
              </a:rPr>
              <a:t>any</a:t>
            </a:r>
            <a:endParaRPr lang="fr-FR" dirty="0">
              <a:solidFill>
                <a:schemeClr val="tx1">
                  <a:lumMod val="75000"/>
                  <a:lumOff val="25000"/>
                </a:schemeClr>
              </a:solidFill>
            </a:endParaRPr>
          </a:p>
        </p:txBody>
      </p:sp>
      <p:sp>
        <p:nvSpPr>
          <p:cNvPr id="13" name="ZoneTexte 12"/>
          <p:cNvSpPr txBox="1"/>
          <p:nvPr/>
        </p:nvSpPr>
        <p:spPr>
          <a:xfrm>
            <a:off x="3841689" y="4998119"/>
            <a:ext cx="5901180" cy="461665"/>
          </a:xfrm>
          <a:prstGeom prst="rect">
            <a:avLst/>
          </a:prstGeom>
          <a:noFill/>
        </p:spPr>
        <p:txBody>
          <a:bodyPr wrap="square" rtlCol="0">
            <a:spAutoFit/>
          </a:bodyPr>
          <a:lstStyle/>
          <a:p>
            <a:r>
              <a:rPr lang="fr-FR" sz="2400" b="1" dirty="0" err="1" smtClean="0">
                <a:solidFill>
                  <a:schemeClr val="bg1">
                    <a:lumMod val="95000"/>
                  </a:schemeClr>
                </a:solidFill>
              </a:rPr>
              <a:t>Random</a:t>
            </a:r>
            <a:r>
              <a:rPr lang="fr-FR" b="1" dirty="0" smtClean="0">
                <a:solidFill>
                  <a:schemeClr val="bg1">
                    <a:lumMod val="95000"/>
                  </a:schemeClr>
                </a:solidFill>
              </a:rPr>
              <a:t> </a:t>
            </a:r>
            <a:r>
              <a:rPr lang="fr-FR" b="1" dirty="0" err="1" smtClean="0">
                <a:solidFill>
                  <a:schemeClr val="bg1">
                    <a:lumMod val="95000"/>
                  </a:schemeClr>
                </a:solidFill>
              </a:rPr>
              <a:t>Context</a:t>
            </a:r>
            <a:r>
              <a:rPr lang="fr-FR" b="1" dirty="0" smtClean="0">
                <a:solidFill>
                  <a:schemeClr val="bg1">
                    <a:lumMod val="95000"/>
                  </a:schemeClr>
                </a:solidFill>
              </a:rPr>
              <a:t> </a:t>
            </a:r>
            <a:r>
              <a:rPr lang="fr-FR" b="1" dirty="0" err="1">
                <a:solidFill>
                  <a:schemeClr val="bg1">
                    <a:lumMod val="95000"/>
                  </a:schemeClr>
                </a:solidFill>
              </a:rPr>
              <a:t>execution</a:t>
            </a:r>
            <a:r>
              <a:rPr lang="fr-FR" b="1" dirty="0">
                <a:solidFill>
                  <a:schemeClr val="bg1">
                    <a:lumMod val="95000"/>
                  </a:schemeClr>
                </a:solidFill>
              </a:rPr>
              <a:t> : </a:t>
            </a:r>
          </a:p>
        </p:txBody>
      </p:sp>
      <p:sp>
        <p:nvSpPr>
          <p:cNvPr id="14" name="ZoneTexte 13"/>
          <p:cNvSpPr txBox="1"/>
          <p:nvPr/>
        </p:nvSpPr>
        <p:spPr>
          <a:xfrm>
            <a:off x="4058364" y="5422342"/>
            <a:ext cx="7701699" cy="1200329"/>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lumMod val="75000"/>
                    <a:lumOff val="25000"/>
                  </a:schemeClr>
                </a:solidFill>
              </a:rPr>
              <a:t>Brand : </a:t>
            </a:r>
            <a:r>
              <a:rPr lang="fr-FR" dirty="0" err="1">
                <a:solidFill>
                  <a:schemeClr val="tx1">
                    <a:lumMod val="75000"/>
                    <a:lumOff val="25000"/>
                  </a:schemeClr>
                </a:solidFill>
              </a:rPr>
              <a:t>random</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a:solidFill>
                  <a:schemeClr val="tx1">
                    <a:lumMod val="75000"/>
                    <a:lumOff val="25000"/>
                  </a:schemeClr>
                </a:solidFill>
              </a:rPr>
              <a:t>Langage : </a:t>
            </a:r>
            <a:r>
              <a:rPr lang="fr-FR" dirty="0" err="1">
                <a:solidFill>
                  <a:schemeClr val="tx1">
                    <a:lumMod val="75000"/>
                    <a:lumOff val="25000"/>
                  </a:schemeClr>
                </a:solidFill>
              </a:rPr>
              <a:t>random</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err="1">
                <a:solidFill>
                  <a:schemeClr val="tx1">
                    <a:lumMod val="75000"/>
                    <a:lumOff val="25000"/>
                  </a:schemeClr>
                </a:solidFill>
              </a:rPr>
              <a:t>browserMode</a:t>
            </a:r>
            <a:r>
              <a:rPr lang="fr-FR" b="1" dirty="0">
                <a:solidFill>
                  <a:schemeClr val="tx1">
                    <a:lumMod val="75000"/>
                    <a:lumOff val="25000"/>
                  </a:schemeClr>
                </a:solidFill>
              </a:rPr>
              <a:t> : </a:t>
            </a:r>
            <a:r>
              <a:rPr lang="fr-FR" dirty="0" err="1">
                <a:solidFill>
                  <a:schemeClr val="tx1">
                    <a:lumMod val="75000"/>
                    <a:lumOff val="25000"/>
                  </a:schemeClr>
                </a:solidFill>
              </a:rPr>
              <a:t>random</a:t>
            </a:r>
            <a:endParaRPr lang="fr-FR" dirty="0">
              <a:solidFill>
                <a:schemeClr val="tx1">
                  <a:lumMod val="75000"/>
                  <a:lumOff val="25000"/>
                </a:schemeClr>
              </a:solidFill>
            </a:endParaRPr>
          </a:p>
          <a:p>
            <a:pPr marL="285750" indent="-285750">
              <a:buFont typeface="Arial" panose="020B0604020202020204" pitchFamily="34" charset="0"/>
              <a:buChar char="•"/>
            </a:pPr>
            <a:r>
              <a:rPr lang="fr-FR" b="1" dirty="0" err="1">
                <a:solidFill>
                  <a:schemeClr val="tx1">
                    <a:lumMod val="75000"/>
                    <a:lumOff val="25000"/>
                  </a:schemeClr>
                </a:solidFill>
              </a:rPr>
              <a:t>Env</a:t>
            </a:r>
            <a:r>
              <a:rPr lang="fr-FR" b="1" dirty="0">
                <a:solidFill>
                  <a:schemeClr val="tx1">
                    <a:lumMod val="75000"/>
                    <a:lumOff val="25000"/>
                  </a:schemeClr>
                </a:solidFill>
              </a:rPr>
              <a:t> : </a:t>
            </a:r>
            <a:r>
              <a:rPr lang="fr-FR" dirty="0" err="1">
                <a:solidFill>
                  <a:schemeClr val="tx1">
                    <a:lumMod val="75000"/>
                    <a:lumOff val="25000"/>
                  </a:schemeClr>
                </a:solidFill>
              </a:rPr>
              <a:t>random</a:t>
            </a:r>
            <a:endParaRPr lang="fr-FR" dirty="0">
              <a:solidFill>
                <a:schemeClr val="tx1">
                  <a:lumMod val="75000"/>
                  <a:lumOff val="25000"/>
                </a:schemeClr>
              </a:solidFill>
            </a:endParaRPr>
          </a:p>
        </p:txBody>
      </p:sp>
    </p:spTree>
    <p:extLst>
      <p:ext uri="{BB962C8B-B14F-4D97-AF65-F5344CB8AC3E}">
        <p14:creationId xmlns:p14="http://schemas.microsoft.com/office/powerpoint/2010/main" val="2967433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0" y="1"/>
            <a:ext cx="12192000" cy="6858000"/>
          </a:xfrm>
          <a:prstGeom prst="rect">
            <a:avLst/>
          </a:prstGeom>
        </p:spPr>
      </p:pic>
      <p:sp>
        <p:nvSpPr>
          <p:cNvPr id="5" name="ZoneTexte 4"/>
          <p:cNvSpPr txBox="1"/>
          <p:nvPr/>
        </p:nvSpPr>
        <p:spPr>
          <a:xfrm>
            <a:off x="4347602" y="-119375"/>
            <a:ext cx="9136553" cy="923330"/>
          </a:xfrm>
          <a:prstGeom prst="rect">
            <a:avLst/>
          </a:prstGeom>
          <a:noFill/>
        </p:spPr>
        <p:txBody>
          <a:bodyPr wrap="square" rtlCol="0">
            <a:spAutoFit/>
          </a:bodyPr>
          <a:lstStyle/>
          <a:p>
            <a:r>
              <a:rPr lang="fr-FR" sz="5400" b="1" dirty="0" err="1" smtClean="0">
                <a:solidFill>
                  <a:schemeClr val="bg1"/>
                </a:solidFill>
                <a:latin typeface="Batang" panose="02030600000101010101" pitchFamily="18" charset="-127"/>
                <a:ea typeface="Batang" panose="02030600000101010101" pitchFamily="18" charset="-127"/>
              </a:rPr>
              <a:t>Execution</a:t>
            </a:r>
            <a:r>
              <a:rPr lang="fr-FR" sz="5400" b="1" dirty="0" smtClean="0">
                <a:solidFill>
                  <a:schemeClr val="bg1"/>
                </a:solidFill>
                <a:latin typeface="Batang" panose="02030600000101010101" pitchFamily="18" charset="-127"/>
                <a:ea typeface="Batang" panose="02030600000101010101" pitchFamily="18" charset="-127"/>
              </a:rPr>
              <a:t> </a:t>
            </a:r>
            <a:r>
              <a:rPr lang="fr-FR" sz="5400" b="1" dirty="0" err="1" smtClean="0">
                <a:solidFill>
                  <a:schemeClr val="bg1"/>
                </a:solidFill>
                <a:latin typeface="Batang" panose="02030600000101010101" pitchFamily="18" charset="-127"/>
                <a:ea typeface="Batang" panose="02030600000101010101" pitchFamily="18" charset="-127"/>
              </a:rPr>
              <a:t>strategie</a:t>
            </a:r>
            <a:r>
              <a:rPr lang="fr-FR" sz="5400" b="1" dirty="0" smtClean="0">
                <a:solidFill>
                  <a:schemeClr val="bg1"/>
                </a:solidFill>
                <a:latin typeface="Batang" panose="02030600000101010101" pitchFamily="18" charset="-127"/>
                <a:ea typeface="Batang" panose="02030600000101010101" pitchFamily="18" charset="-127"/>
              </a:rPr>
              <a:t>: </a:t>
            </a:r>
          </a:p>
        </p:txBody>
      </p:sp>
      <p:pic>
        <p:nvPicPr>
          <p:cNvPr id="15"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05" y="2225352"/>
            <a:ext cx="2857500" cy="2381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aphicFrame>
        <p:nvGraphicFramePr>
          <p:cNvPr id="2074" name="Tableau 2073"/>
          <p:cNvGraphicFramePr>
            <a:graphicFrameLocks noGrp="1"/>
          </p:cNvGraphicFramePr>
          <p:nvPr>
            <p:extLst/>
          </p:nvPr>
        </p:nvGraphicFramePr>
        <p:xfrm>
          <a:off x="3818256" y="881746"/>
          <a:ext cx="7642459" cy="5933440"/>
        </p:xfrm>
        <a:graphic>
          <a:graphicData uri="http://schemas.openxmlformats.org/drawingml/2006/table">
            <a:tbl>
              <a:tblPr firstRow="1" bandRow="1">
                <a:tableStyleId>{00A15C55-8517-42AA-B614-E9B94910E393}</a:tableStyleId>
              </a:tblPr>
              <a:tblGrid>
                <a:gridCol w="1211733"/>
                <a:gridCol w="6430726"/>
              </a:tblGrid>
              <a:tr h="370840">
                <a:tc>
                  <a:txBody>
                    <a:bodyPr/>
                    <a:lstStyle/>
                    <a:p>
                      <a:r>
                        <a:rPr lang="fr-FR" u="none" dirty="0" smtClean="0"/>
                        <a:t>Time</a:t>
                      </a:r>
                      <a:endParaRPr lang="fr-FR" u="none" dirty="0"/>
                    </a:p>
                  </a:txBody>
                  <a:tcPr/>
                </a:tc>
                <a:tc>
                  <a:txBody>
                    <a:bodyPr/>
                    <a:lstStyle/>
                    <a:p>
                      <a:r>
                        <a:rPr lang="fr-FR" u="none" dirty="0" smtClean="0"/>
                        <a:t>Job</a:t>
                      </a:r>
                      <a:endParaRPr lang="fr-FR" u="none" dirty="0"/>
                    </a:p>
                  </a:txBody>
                  <a:tcPr/>
                </a:tc>
              </a:tr>
              <a:tr h="370840">
                <a:tc>
                  <a:txBody>
                    <a:bodyPr/>
                    <a:lstStyle/>
                    <a:p>
                      <a:endParaRPr lang="fr-FR" u="non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err="1" smtClean="0">
                          <a:solidFill>
                            <a:schemeClr val="bg2">
                              <a:lumMod val="25000"/>
                            </a:schemeClr>
                          </a:solidFill>
                          <a:effectLst/>
                          <a:latin typeface="+mn-lt"/>
                          <a:ea typeface="+mn-ea"/>
                          <a:cs typeface="+mn-cs"/>
                          <a:hlinkClick r:id="rId4"/>
                        </a:rPr>
                        <a:t>Deploy_Mozium</a:t>
                      </a:r>
                      <a:r>
                        <a:rPr lang="fr-FR" sz="1800" b="1" i="0" u="none" kern="1200" dirty="0" smtClean="0">
                          <a:solidFill>
                            <a:schemeClr val="bg2">
                              <a:lumMod val="25000"/>
                            </a:schemeClr>
                          </a:solidFill>
                          <a:effectLst/>
                          <a:latin typeface="+mn-lt"/>
                          <a:ea typeface="+mn-ea"/>
                          <a:cs typeface="+mn-cs"/>
                        </a:rPr>
                        <a:t> + </a:t>
                      </a:r>
                      <a:r>
                        <a:rPr lang="fr-FR" sz="1800" b="1" i="0" u="none" kern="1200" dirty="0" err="1" smtClean="0">
                          <a:solidFill>
                            <a:schemeClr val="bg2">
                              <a:lumMod val="25000"/>
                            </a:schemeClr>
                          </a:solidFill>
                          <a:effectLst/>
                          <a:latin typeface="+mn-lt"/>
                          <a:ea typeface="+mn-ea"/>
                          <a:cs typeface="+mn-cs"/>
                          <a:hlinkClick r:id="rId5"/>
                        </a:rPr>
                        <a:t>Deploy</a:t>
                      </a:r>
                      <a:r>
                        <a:rPr lang="fr-FR" sz="1800" b="1" i="0" u="none" kern="1200" dirty="0" smtClean="0">
                          <a:solidFill>
                            <a:schemeClr val="bg2">
                              <a:lumMod val="25000"/>
                            </a:schemeClr>
                          </a:solidFill>
                          <a:effectLst/>
                          <a:latin typeface="+mn-lt"/>
                          <a:ea typeface="+mn-ea"/>
                          <a:cs typeface="+mn-cs"/>
                          <a:hlinkClick r:id="rId5"/>
                        </a:rPr>
                        <a:t>-</a:t>
                      </a:r>
                      <a:r>
                        <a:rPr lang="fr-FR" sz="1800" b="1" i="0" u="none" kern="1200" dirty="0" err="1" smtClean="0">
                          <a:solidFill>
                            <a:schemeClr val="bg2">
                              <a:lumMod val="25000"/>
                            </a:schemeClr>
                          </a:solidFill>
                          <a:effectLst/>
                          <a:latin typeface="+mn-lt"/>
                          <a:ea typeface="+mn-ea"/>
                          <a:cs typeface="+mn-cs"/>
                          <a:hlinkClick r:id="rId5"/>
                        </a:rPr>
                        <a:t>Ecom</a:t>
                      </a:r>
                      <a:r>
                        <a:rPr lang="fr-FR" sz="1800" b="1" i="0" u="none" kern="1200" dirty="0" smtClean="0">
                          <a:solidFill>
                            <a:schemeClr val="bg2">
                              <a:lumMod val="25000"/>
                            </a:schemeClr>
                          </a:solidFill>
                          <a:effectLst/>
                          <a:latin typeface="+mn-lt"/>
                          <a:ea typeface="+mn-ea"/>
                          <a:cs typeface="+mn-cs"/>
                          <a:hlinkClick r:id="rId5"/>
                        </a:rPr>
                        <a:t>-automation-tests</a:t>
                      </a:r>
                      <a:endParaRPr lang="fr-FR" sz="1800" b="1" i="0" u="none" kern="1200" dirty="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a:solidFill>
                          <a:schemeClr val="bg2">
                            <a:lumMod val="25000"/>
                          </a:schemeClr>
                        </a:solidFill>
                        <a:effectLst/>
                        <a:latin typeface="+mn-lt"/>
                        <a:ea typeface="+mn-ea"/>
                        <a:cs typeface="+mn-cs"/>
                      </a:endParaRPr>
                    </a:p>
                  </a:txBody>
                  <a:tcPr/>
                </a:tc>
              </a:tr>
              <a:tr h="370840">
                <a:tc>
                  <a:txBody>
                    <a:bodyPr/>
                    <a:lstStyle/>
                    <a:p>
                      <a:endParaRPr lang="fr-FR" u="none"/>
                    </a:p>
                  </a:txBody>
                  <a:tcPr/>
                </a:tc>
                <a:tc>
                  <a:txBody>
                    <a:bodyPr/>
                    <a:lstStyle/>
                    <a:p>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0" u="none" kern="1200" dirty="0" smtClean="0">
                          <a:solidFill>
                            <a:schemeClr val="bg2">
                              <a:lumMod val="25000"/>
                            </a:schemeClr>
                          </a:solidFill>
                          <a:effectLst/>
                          <a:latin typeface="+mn-lt"/>
                          <a:ea typeface="+mn-ea"/>
                          <a:cs typeface="+mn-cs"/>
                          <a:hlinkClick r:id="rId4"/>
                        </a:rPr>
                        <a:t>Job</a:t>
                      </a:r>
                      <a:r>
                        <a:rPr lang="fr-FR" sz="1800" b="1" i="0" u="none" kern="1200" baseline="0" dirty="0" smtClean="0">
                          <a:solidFill>
                            <a:schemeClr val="bg2">
                              <a:lumMod val="25000"/>
                            </a:schemeClr>
                          </a:solidFill>
                          <a:effectLst/>
                          <a:latin typeface="+mn-lt"/>
                          <a:ea typeface="+mn-ea"/>
                          <a:cs typeface="+mn-cs"/>
                          <a:hlinkClick r:id="rId4"/>
                        </a:rPr>
                        <a:t> XXX</a:t>
                      </a:r>
                      <a:endParaRPr lang="fr-FR" sz="1800" b="1" i="0" u="none" kern="1200" dirty="0" smtClean="0">
                        <a:solidFill>
                          <a:schemeClr val="bg2">
                            <a:lumMod val="25000"/>
                          </a:schemeClr>
                        </a:solidFill>
                        <a:effectLst/>
                        <a:latin typeface="+mn-lt"/>
                        <a:ea typeface="+mn-ea"/>
                        <a:cs typeface="+mn-cs"/>
                      </a:endParaRPr>
                    </a:p>
                  </a:txBody>
                  <a:tcPr/>
                </a:tc>
              </a:tr>
              <a:tr h="370840">
                <a:tc>
                  <a:txBody>
                    <a:bodyPr/>
                    <a:lstStyle/>
                    <a:p>
                      <a:endParaRPr lang="fr-FR" u="none" dirty="0"/>
                    </a:p>
                  </a:txBody>
                  <a:tcPr/>
                </a:tc>
                <a:tc>
                  <a:txBody>
                    <a:bodyPr/>
                    <a:lstStyle/>
                    <a:p>
                      <a:endParaRPr lang="fr-FR" u="none" dirty="0"/>
                    </a:p>
                  </a:txBody>
                  <a:tcPr/>
                </a:tc>
              </a:tr>
            </a:tbl>
          </a:graphicData>
        </a:graphic>
      </p:graphicFrame>
      <p:pic>
        <p:nvPicPr>
          <p:cNvPr id="104" name="Image 103"/>
          <p:cNvPicPr>
            <a:picLocks noChangeAspect="1"/>
          </p:cNvPicPr>
          <p:nvPr/>
        </p:nvPicPr>
        <p:blipFill>
          <a:blip r:embed="rId6"/>
          <a:stretch>
            <a:fillRect/>
          </a:stretch>
        </p:blipFill>
        <p:spPr>
          <a:xfrm>
            <a:off x="4058364" y="1240284"/>
            <a:ext cx="278944" cy="352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5" name="Image 104"/>
          <p:cNvPicPr>
            <a:picLocks noChangeAspect="1"/>
          </p:cNvPicPr>
          <p:nvPr/>
        </p:nvPicPr>
        <p:blipFill>
          <a:blip r:embed="rId7"/>
          <a:stretch>
            <a:fillRect/>
          </a:stretch>
        </p:blipFill>
        <p:spPr>
          <a:xfrm>
            <a:off x="4390150" y="1253377"/>
            <a:ext cx="276443" cy="339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8" name="Image 107"/>
          <p:cNvPicPr>
            <a:picLocks noChangeAspect="1"/>
          </p:cNvPicPr>
          <p:nvPr/>
        </p:nvPicPr>
        <p:blipFill>
          <a:blip r:embed="rId8"/>
          <a:stretch>
            <a:fillRect/>
          </a:stretch>
        </p:blipFill>
        <p:spPr>
          <a:xfrm>
            <a:off x="4399162" y="1625365"/>
            <a:ext cx="267430" cy="357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9" name="Image 108"/>
          <p:cNvPicPr>
            <a:picLocks noChangeAspect="1"/>
          </p:cNvPicPr>
          <p:nvPr/>
        </p:nvPicPr>
        <p:blipFill>
          <a:blip r:embed="rId9"/>
          <a:stretch>
            <a:fillRect/>
          </a:stretch>
        </p:blipFill>
        <p:spPr>
          <a:xfrm>
            <a:off x="4070947" y="1616068"/>
            <a:ext cx="266759" cy="357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0" name="Image 109"/>
          <p:cNvPicPr>
            <a:picLocks noChangeAspect="1"/>
          </p:cNvPicPr>
          <p:nvPr/>
        </p:nvPicPr>
        <p:blipFill>
          <a:blip r:embed="rId6"/>
          <a:stretch>
            <a:fillRect/>
          </a:stretch>
        </p:blipFill>
        <p:spPr>
          <a:xfrm>
            <a:off x="4397972" y="2003727"/>
            <a:ext cx="258382" cy="351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1" name="Image 110"/>
          <p:cNvPicPr>
            <a:picLocks noChangeAspect="1"/>
          </p:cNvPicPr>
          <p:nvPr/>
        </p:nvPicPr>
        <p:blipFill>
          <a:blip r:embed="rId9"/>
          <a:stretch>
            <a:fillRect/>
          </a:stretch>
        </p:blipFill>
        <p:spPr>
          <a:xfrm>
            <a:off x="4070549" y="2358194"/>
            <a:ext cx="279343" cy="350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 name="Image 111"/>
          <p:cNvPicPr>
            <a:picLocks noChangeAspect="1"/>
          </p:cNvPicPr>
          <p:nvPr/>
        </p:nvPicPr>
        <p:blipFill>
          <a:blip r:embed="rId9"/>
          <a:stretch>
            <a:fillRect/>
          </a:stretch>
        </p:blipFill>
        <p:spPr>
          <a:xfrm>
            <a:off x="4070548" y="3112370"/>
            <a:ext cx="279343" cy="350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6" name="Image 115"/>
          <p:cNvPicPr>
            <a:picLocks noChangeAspect="1"/>
          </p:cNvPicPr>
          <p:nvPr/>
        </p:nvPicPr>
        <p:blipFill>
          <a:blip r:embed="rId10"/>
          <a:stretch>
            <a:fillRect/>
          </a:stretch>
        </p:blipFill>
        <p:spPr>
          <a:xfrm>
            <a:off x="4396558" y="2376465"/>
            <a:ext cx="260721" cy="349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1" name="Image 120"/>
          <p:cNvPicPr>
            <a:picLocks noChangeAspect="1"/>
          </p:cNvPicPr>
          <p:nvPr/>
        </p:nvPicPr>
        <p:blipFill>
          <a:blip r:embed="rId9"/>
          <a:stretch>
            <a:fillRect/>
          </a:stretch>
        </p:blipFill>
        <p:spPr>
          <a:xfrm>
            <a:off x="4070548" y="1989201"/>
            <a:ext cx="266759" cy="357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2" name="Image 121"/>
          <p:cNvPicPr>
            <a:picLocks noChangeAspect="1"/>
          </p:cNvPicPr>
          <p:nvPr/>
        </p:nvPicPr>
        <p:blipFill>
          <a:blip r:embed="rId11"/>
          <a:stretch>
            <a:fillRect/>
          </a:stretch>
        </p:blipFill>
        <p:spPr>
          <a:xfrm>
            <a:off x="4087480" y="3491052"/>
            <a:ext cx="256065" cy="339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3" name="Image 122"/>
          <p:cNvPicPr>
            <a:picLocks noChangeAspect="1"/>
          </p:cNvPicPr>
          <p:nvPr/>
        </p:nvPicPr>
        <p:blipFill>
          <a:blip r:embed="rId12"/>
          <a:stretch>
            <a:fillRect/>
          </a:stretch>
        </p:blipFill>
        <p:spPr>
          <a:xfrm>
            <a:off x="4096819" y="3852605"/>
            <a:ext cx="246753" cy="341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4" name="Image 123"/>
          <p:cNvPicPr>
            <a:picLocks noChangeAspect="1"/>
          </p:cNvPicPr>
          <p:nvPr/>
        </p:nvPicPr>
        <p:blipFill>
          <a:blip r:embed="rId13"/>
          <a:stretch>
            <a:fillRect/>
          </a:stretch>
        </p:blipFill>
        <p:spPr>
          <a:xfrm>
            <a:off x="4096819" y="4215337"/>
            <a:ext cx="250783" cy="3379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5" name="Image 124"/>
          <p:cNvPicPr>
            <a:picLocks noChangeAspect="1"/>
          </p:cNvPicPr>
          <p:nvPr/>
        </p:nvPicPr>
        <p:blipFill>
          <a:blip r:embed="rId14"/>
          <a:stretch>
            <a:fillRect/>
          </a:stretch>
        </p:blipFill>
        <p:spPr>
          <a:xfrm>
            <a:off x="4102217" y="4584176"/>
            <a:ext cx="245385" cy="332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6" name="Image 125"/>
          <p:cNvPicPr>
            <a:picLocks noChangeAspect="1"/>
          </p:cNvPicPr>
          <p:nvPr/>
        </p:nvPicPr>
        <p:blipFill>
          <a:blip r:embed="rId7"/>
          <a:stretch>
            <a:fillRect/>
          </a:stretch>
        </p:blipFill>
        <p:spPr>
          <a:xfrm>
            <a:off x="4105910" y="4965972"/>
            <a:ext cx="256065" cy="327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7" name="Image 126"/>
          <p:cNvPicPr>
            <a:picLocks noChangeAspect="1"/>
          </p:cNvPicPr>
          <p:nvPr/>
        </p:nvPicPr>
        <p:blipFill>
          <a:blip r:embed="rId6"/>
          <a:stretch>
            <a:fillRect/>
          </a:stretch>
        </p:blipFill>
        <p:spPr>
          <a:xfrm>
            <a:off x="4114078" y="5321838"/>
            <a:ext cx="258382" cy="351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8" name="Image 127"/>
          <p:cNvPicPr>
            <a:picLocks noChangeAspect="1"/>
          </p:cNvPicPr>
          <p:nvPr/>
        </p:nvPicPr>
        <p:blipFill>
          <a:blip r:embed="rId8"/>
          <a:stretch>
            <a:fillRect/>
          </a:stretch>
        </p:blipFill>
        <p:spPr>
          <a:xfrm>
            <a:off x="4420951" y="5310763"/>
            <a:ext cx="262411" cy="354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9" name="Image 128"/>
          <p:cNvPicPr>
            <a:picLocks noChangeAspect="1"/>
          </p:cNvPicPr>
          <p:nvPr/>
        </p:nvPicPr>
        <p:blipFill>
          <a:blip r:embed="rId6"/>
          <a:stretch>
            <a:fillRect/>
          </a:stretch>
        </p:blipFill>
        <p:spPr>
          <a:xfrm>
            <a:off x="4114078" y="5696751"/>
            <a:ext cx="258382" cy="351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0" name="Image 129"/>
          <p:cNvPicPr>
            <a:picLocks noChangeAspect="1"/>
          </p:cNvPicPr>
          <p:nvPr/>
        </p:nvPicPr>
        <p:blipFill>
          <a:blip r:embed="rId9"/>
          <a:stretch>
            <a:fillRect/>
          </a:stretch>
        </p:blipFill>
        <p:spPr>
          <a:xfrm>
            <a:off x="4417414" y="5683507"/>
            <a:ext cx="279343" cy="350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1" name="Image 130"/>
          <p:cNvPicPr>
            <a:picLocks noChangeAspect="1"/>
          </p:cNvPicPr>
          <p:nvPr/>
        </p:nvPicPr>
        <p:blipFill>
          <a:blip r:embed="rId6"/>
          <a:stretch>
            <a:fillRect/>
          </a:stretch>
        </p:blipFill>
        <p:spPr>
          <a:xfrm>
            <a:off x="4108825" y="6062002"/>
            <a:ext cx="258382" cy="351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2" name="Image 131"/>
          <p:cNvPicPr>
            <a:picLocks noChangeAspect="1"/>
          </p:cNvPicPr>
          <p:nvPr/>
        </p:nvPicPr>
        <p:blipFill>
          <a:blip r:embed="rId10"/>
          <a:stretch>
            <a:fillRect/>
          </a:stretch>
        </p:blipFill>
        <p:spPr>
          <a:xfrm>
            <a:off x="4426411" y="6064782"/>
            <a:ext cx="260721" cy="349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 name="Image 132"/>
          <p:cNvPicPr>
            <a:picLocks noChangeAspect="1"/>
          </p:cNvPicPr>
          <p:nvPr/>
        </p:nvPicPr>
        <p:blipFill>
          <a:blip r:embed="rId8"/>
          <a:stretch>
            <a:fillRect/>
          </a:stretch>
        </p:blipFill>
        <p:spPr>
          <a:xfrm>
            <a:off x="4393977" y="2732453"/>
            <a:ext cx="262411" cy="354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4" name="Image 133"/>
          <p:cNvPicPr>
            <a:picLocks noChangeAspect="1"/>
          </p:cNvPicPr>
          <p:nvPr/>
        </p:nvPicPr>
        <p:blipFill>
          <a:blip r:embed="rId8"/>
          <a:stretch>
            <a:fillRect/>
          </a:stretch>
        </p:blipFill>
        <p:spPr>
          <a:xfrm>
            <a:off x="4085566" y="2731270"/>
            <a:ext cx="262411" cy="354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87371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2" name="Rectangle 1"/>
          <p:cNvSpPr/>
          <p:nvPr/>
        </p:nvSpPr>
        <p:spPr>
          <a:xfrm>
            <a:off x="1219388" y="2487250"/>
            <a:ext cx="10199074" cy="2800767"/>
          </a:xfrm>
          <a:prstGeom prst="rect">
            <a:avLst/>
          </a:prstGeom>
        </p:spPr>
        <p:txBody>
          <a:bodyPr wrap="none">
            <a:spAutoFit/>
          </a:bodyPr>
          <a:lstStyle/>
          <a:p>
            <a:r>
              <a:rPr lang="fr-FR" sz="8800" dirty="0" err="1" smtClean="0">
                <a:solidFill>
                  <a:schemeClr val="bg1">
                    <a:lumMod val="85000"/>
                  </a:schemeClr>
                </a:solidFill>
              </a:rPr>
              <a:t>Projects</a:t>
            </a:r>
            <a:r>
              <a:rPr lang="fr-FR" sz="8800" dirty="0" smtClean="0">
                <a:solidFill>
                  <a:schemeClr val="bg1">
                    <a:lumMod val="85000"/>
                  </a:schemeClr>
                </a:solidFill>
              </a:rPr>
              <a:t> management</a:t>
            </a:r>
          </a:p>
          <a:p>
            <a:endParaRPr lang="fr-FR" sz="8800" dirty="0">
              <a:solidFill>
                <a:schemeClr val="bg1">
                  <a:lumMod val="85000"/>
                </a:schemeClr>
              </a:solidFill>
            </a:endParaRPr>
          </a:p>
        </p:txBody>
      </p:sp>
    </p:spTree>
    <p:extLst>
      <p:ext uri="{BB962C8B-B14F-4D97-AF65-F5344CB8AC3E}">
        <p14:creationId xmlns:p14="http://schemas.microsoft.com/office/powerpoint/2010/main" val="1144344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6731" y="-78969"/>
            <a:ext cx="12339485" cy="7024714"/>
          </a:xfrm>
          <a:prstGeom prst="rect">
            <a:avLst/>
          </a:prstGeom>
        </p:spPr>
      </p:pic>
      <p:sp>
        <p:nvSpPr>
          <p:cNvPr id="3" name="Rectangle 2"/>
          <p:cNvSpPr/>
          <p:nvPr/>
        </p:nvSpPr>
        <p:spPr>
          <a:xfrm>
            <a:off x="4651187" y="-78969"/>
            <a:ext cx="2486578" cy="923330"/>
          </a:xfrm>
          <a:prstGeom prst="rect">
            <a:avLst/>
          </a:prstGeom>
        </p:spPr>
        <p:txBody>
          <a:bodyPr wrap="none">
            <a:spAutoFit/>
          </a:bodyPr>
          <a:lstStyle/>
          <a:p>
            <a:r>
              <a:rPr lang="fr-FR" sz="5400" b="1" dirty="0" err="1" smtClean="0">
                <a:solidFill>
                  <a:schemeClr val="bg1">
                    <a:lumMod val="75000"/>
                  </a:schemeClr>
                </a:solidFill>
                <a:latin typeface="Impact" panose="020B0806030902050204" pitchFamily="34" charset="0"/>
              </a:rPr>
              <a:t>Process</a:t>
            </a:r>
            <a:endParaRPr lang="fr-FR" sz="5400" b="1" dirty="0">
              <a:solidFill>
                <a:schemeClr val="bg1">
                  <a:lumMod val="75000"/>
                </a:schemeClr>
              </a:solidFill>
              <a:latin typeface="Impact" panose="020B0806030902050204" pitchFamily="34" charset="0"/>
            </a:endParaRPr>
          </a:p>
        </p:txBody>
      </p:sp>
      <p:sp>
        <p:nvSpPr>
          <p:cNvPr id="4" name="ZoneTexte 3"/>
          <p:cNvSpPr txBox="1"/>
          <p:nvPr/>
        </p:nvSpPr>
        <p:spPr>
          <a:xfrm>
            <a:off x="7039897" y="338555"/>
            <a:ext cx="3008671" cy="584775"/>
          </a:xfrm>
          <a:prstGeom prst="rect">
            <a:avLst/>
          </a:prstGeom>
          <a:noFill/>
        </p:spPr>
        <p:txBody>
          <a:bodyPr wrap="square" rtlCol="0">
            <a:spAutoFit/>
          </a:bodyPr>
          <a:lstStyle/>
          <a:p>
            <a:r>
              <a:rPr lang="fr-FR" sz="3200" b="1" dirty="0" smtClean="0">
                <a:solidFill>
                  <a:schemeClr val="accent4">
                    <a:lumMod val="50000"/>
                  </a:schemeClr>
                </a:solidFill>
              </a:rPr>
              <a:t>Test Automation</a:t>
            </a:r>
            <a:endParaRPr lang="fr-FR" sz="3200" b="1" dirty="0">
              <a:solidFill>
                <a:schemeClr val="accent4">
                  <a:lumMod val="50000"/>
                </a:schemeClr>
              </a:solidFill>
            </a:endParaRPr>
          </a:p>
        </p:txBody>
      </p:sp>
      <p:cxnSp>
        <p:nvCxnSpPr>
          <p:cNvPr id="17" name="Connecteur droit 16"/>
          <p:cNvCxnSpPr>
            <a:stCxn id="45" idx="3"/>
            <a:endCxn id="39" idx="1"/>
          </p:cNvCxnSpPr>
          <p:nvPr/>
        </p:nvCxnSpPr>
        <p:spPr>
          <a:xfrm>
            <a:off x="3151650" y="1755351"/>
            <a:ext cx="955098" cy="9753"/>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Connecteur droit 17"/>
          <p:cNvCxnSpPr>
            <a:endCxn id="40" idx="1"/>
          </p:cNvCxnSpPr>
          <p:nvPr/>
        </p:nvCxnSpPr>
        <p:spPr>
          <a:xfrm>
            <a:off x="5862125" y="1755351"/>
            <a:ext cx="990510" cy="2599"/>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Connecteur droit 18"/>
          <p:cNvCxnSpPr>
            <a:endCxn id="43" idx="1"/>
          </p:cNvCxnSpPr>
          <p:nvPr/>
        </p:nvCxnSpPr>
        <p:spPr>
          <a:xfrm>
            <a:off x="8610246" y="1765102"/>
            <a:ext cx="994120" cy="606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203155" y="3371407"/>
            <a:ext cx="1034338" cy="230832"/>
          </a:xfrm>
          <a:prstGeom prst="rect">
            <a:avLst/>
          </a:prstGeom>
          <a:noFill/>
        </p:spPr>
        <p:txBody>
          <a:bodyPr wrap="square" rtlCol="0">
            <a:spAutoFit/>
          </a:bodyPr>
          <a:lstStyle/>
          <a:p>
            <a:r>
              <a:rPr lang="fr-FR" sz="900" dirty="0" err="1" smtClean="0">
                <a:solidFill>
                  <a:schemeClr val="tx1">
                    <a:lumMod val="50000"/>
                    <a:lumOff val="50000"/>
                  </a:schemeClr>
                </a:solidFill>
              </a:rPr>
              <a:t>Functional</a:t>
            </a:r>
            <a:r>
              <a:rPr lang="fr-FR" sz="900" dirty="0" smtClean="0">
                <a:solidFill>
                  <a:schemeClr val="tx1">
                    <a:lumMod val="50000"/>
                    <a:lumOff val="50000"/>
                  </a:schemeClr>
                </a:solidFill>
              </a:rPr>
              <a:t> Lead</a:t>
            </a:r>
            <a:endParaRPr lang="fr-FR" sz="900" dirty="0">
              <a:solidFill>
                <a:schemeClr val="tx1">
                  <a:lumMod val="50000"/>
                  <a:lumOff val="50000"/>
                </a:schemeClr>
              </a:solidFill>
            </a:endParaRPr>
          </a:p>
        </p:txBody>
      </p:sp>
      <p:pic>
        <p:nvPicPr>
          <p:cNvPr id="28" name="Image 27"/>
          <p:cNvPicPr>
            <a:picLocks noChangeAspect="1"/>
          </p:cNvPicPr>
          <p:nvPr/>
        </p:nvPicPr>
        <p:blipFill>
          <a:blip r:embed="rId3"/>
          <a:stretch>
            <a:fillRect/>
          </a:stretch>
        </p:blipFill>
        <p:spPr>
          <a:xfrm>
            <a:off x="700271" y="3828386"/>
            <a:ext cx="2046034" cy="2018961"/>
          </a:xfrm>
          <a:prstGeom prst="rect">
            <a:avLst/>
          </a:prstGeom>
          <a:ln>
            <a:noFill/>
          </a:ln>
          <a:effectLst>
            <a:outerShdw blurRad="292100" dist="139700" dir="2700000" algn="tl" rotWithShape="0">
              <a:srgbClr val="333333">
                <a:alpha val="65000"/>
              </a:srgbClr>
            </a:outerShdw>
          </a:effectLst>
        </p:spPr>
      </p:pic>
      <p:pic>
        <p:nvPicPr>
          <p:cNvPr id="29" name="Image 28"/>
          <p:cNvPicPr>
            <a:picLocks noChangeAspect="1"/>
          </p:cNvPicPr>
          <p:nvPr/>
        </p:nvPicPr>
        <p:blipFill>
          <a:blip r:embed="rId3"/>
          <a:stretch>
            <a:fillRect/>
          </a:stretch>
        </p:blipFill>
        <p:spPr>
          <a:xfrm>
            <a:off x="3434077" y="3813740"/>
            <a:ext cx="2046034" cy="2033607"/>
          </a:xfrm>
          <a:prstGeom prst="rect">
            <a:avLst/>
          </a:prstGeom>
          <a:ln>
            <a:noFill/>
          </a:ln>
          <a:effectLst>
            <a:outerShdw blurRad="292100" dist="139700" dir="2700000" algn="tl" rotWithShape="0">
              <a:srgbClr val="333333">
                <a:alpha val="65000"/>
              </a:srgbClr>
            </a:outerShdw>
          </a:effectLst>
        </p:spPr>
      </p:pic>
      <p:pic>
        <p:nvPicPr>
          <p:cNvPr id="30" name="Image 29"/>
          <p:cNvPicPr>
            <a:picLocks noChangeAspect="1"/>
          </p:cNvPicPr>
          <p:nvPr/>
        </p:nvPicPr>
        <p:blipFill>
          <a:blip r:embed="rId3"/>
          <a:stretch>
            <a:fillRect/>
          </a:stretch>
        </p:blipFill>
        <p:spPr>
          <a:xfrm>
            <a:off x="6285384" y="3821062"/>
            <a:ext cx="2046034" cy="2018961"/>
          </a:xfrm>
          <a:prstGeom prst="rect">
            <a:avLst/>
          </a:prstGeom>
          <a:ln>
            <a:noFill/>
          </a:ln>
          <a:effectLst>
            <a:outerShdw blurRad="292100" dist="139700" dir="2700000" algn="tl" rotWithShape="0">
              <a:srgbClr val="333333">
                <a:alpha val="65000"/>
              </a:srgbClr>
            </a:outerShdw>
          </a:effectLst>
        </p:spPr>
      </p:pic>
      <p:pic>
        <p:nvPicPr>
          <p:cNvPr id="31" name="Image 30"/>
          <p:cNvPicPr>
            <a:picLocks noChangeAspect="1"/>
          </p:cNvPicPr>
          <p:nvPr/>
        </p:nvPicPr>
        <p:blipFill>
          <a:blip r:embed="rId3"/>
          <a:stretch>
            <a:fillRect/>
          </a:stretch>
        </p:blipFill>
        <p:spPr>
          <a:xfrm>
            <a:off x="9047001" y="3811929"/>
            <a:ext cx="2046034" cy="2018960"/>
          </a:xfrm>
          <a:prstGeom prst="rect">
            <a:avLst/>
          </a:prstGeom>
          <a:ln>
            <a:noFill/>
          </a:ln>
          <a:effectLst>
            <a:outerShdw blurRad="292100" dist="139700" dir="2700000" algn="tl" rotWithShape="0">
              <a:srgbClr val="333333">
                <a:alpha val="65000"/>
              </a:srgbClr>
            </a:outerShdw>
          </a:effectLst>
        </p:spPr>
      </p:pic>
      <p:sp>
        <p:nvSpPr>
          <p:cNvPr id="32" name="ZoneTexte 31"/>
          <p:cNvSpPr txBox="1"/>
          <p:nvPr/>
        </p:nvSpPr>
        <p:spPr>
          <a:xfrm>
            <a:off x="772236" y="3942736"/>
            <a:ext cx="1882875" cy="1077218"/>
          </a:xfrm>
          <a:prstGeom prst="rect">
            <a:avLst/>
          </a:prstGeom>
          <a:noFill/>
        </p:spPr>
        <p:txBody>
          <a:bodyPr wrap="square" rtlCol="0">
            <a:spAutoFit/>
          </a:bodyPr>
          <a:lstStyle/>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Test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Priority</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Test  and Data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Definition</a:t>
            </a:r>
            <a:endPar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p:txBody>
      </p:sp>
      <p:sp>
        <p:nvSpPr>
          <p:cNvPr id="33" name="ZoneTexte 32"/>
          <p:cNvSpPr txBox="1"/>
          <p:nvPr/>
        </p:nvSpPr>
        <p:spPr>
          <a:xfrm>
            <a:off x="3514902" y="3952568"/>
            <a:ext cx="2032529" cy="1815882"/>
          </a:xfrm>
          <a:prstGeom prst="rect">
            <a:avLst/>
          </a:prstGeom>
          <a:noFill/>
        </p:spPr>
        <p:txBody>
          <a:bodyPr wrap="square" rtlCol="0">
            <a:spAutoFit/>
          </a:bodyPr>
          <a:lstStyle/>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Manage test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autoamtion</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project</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Create</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a:t>
            </a:r>
            <a:r>
              <a:rPr lang="fr-FR" sz="1600" b="1" dirty="0" err="1">
                <a:solidFill>
                  <a:schemeClr val="bg1"/>
                </a:solidFill>
                <a:latin typeface="Bell MT" panose="02020503060305020303" pitchFamily="18" charset="0"/>
                <a:ea typeface="Batang" panose="02030600000101010101" pitchFamily="18" charset="-127"/>
                <a:cs typeface="Arabic Typesetting" panose="03020402040406030203" pitchFamily="66" charset="-78"/>
              </a:rPr>
              <a:t>Jira</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a:t>
            </a:r>
            <a:r>
              <a:rPr lang="fr-FR" sz="1600" b="1" dirty="0" err="1">
                <a:solidFill>
                  <a:schemeClr val="bg1"/>
                </a:solidFill>
                <a:latin typeface="Bell MT" panose="02020503060305020303" pitchFamily="18" charset="0"/>
                <a:ea typeface="Batang" panose="02030600000101010101" pitchFamily="18" charset="-127"/>
                <a:cs typeface="Arabic Typesetting" panose="03020402040406030203" pitchFamily="66" charset="-78"/>
              </a:rPr>
              <a:t>with</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a:t>
            </a:r>
            <a:r>
              <a:rPr lang="fr-FR" sz="1600" b="1" dirty="0" err="1">
                <a:solidFill>
                  <a:schemeClr val="bg1"/>
                </a:solidFill>
                <a:latin typeface="Bell MT" panose="02020503060305020303" pitchFamily="18" charset="0"/>
                <a:ea typeface="Batang" panose="02030600000101010101" pitchFamily="18" charset="-127"/>
                <a:cs typeface="Arabic Typesetting" panose="03020402040406030203" pitchFamily="66" charset="-78"/>
              </a:rPr>
              <a:t>reference</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to QC</a:t>
            </a:r>
          </a:p>
          <a:p>
            <a:pPr marL="285750" indent="-285750">
              <a:buFont typeface="Arial" panose="020B0604020202020204" pitchFamily="34" charset="0"/>
              <a:buChar char="•"/>
            </a:pPr>
            <a:endPar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p:txBody>
      </p:sp>
      <p:sp>
        <p:nvSpPr>
          <p:cNvPr id="35" name="ZoneTexte 34"/>
          <p:cNvSpPr txBox="1"/>
          <p:nvPr/>
        </p:nvSpPr>
        <p:spPr>
          <a:xfrm>
            <a:off x="9045441" y="3911806"/>
            <a:ext cx="2046077" cy="2339102"/>
          </a:xfrm>
          <a:prstGeom prst="rect">
            <a:avLst/>
          </a:prstGeom>
          <a:noFill/>
        </p:spPr>
        <p:txBody>
          <a:bodyPr wrap="square" rtlCol="0">
            <a:spAutoFit/>
          </a:bodyPr>
          <a:lstStyle/>
          <a:p>
            <a:pPr marL="285750" indent="-285750">
              <a:buFont typeface="Arial" panose="020B0604020202020204" pitchFamily="34" charset="0"/>
              <a:buChar char="•"/>
            </a:pP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Squeduling</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jobs</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err="1">
                <a:solidFill>
                  <a:schemeClr val="bg1"/>
                </a:solidFill>
                <a:latin typeface="Bell MT" panose="02020503060305020303" pitchFamily="18" charset="0"/>
                <a:ea typeface="Batang" panose="02030600000101010101" pitchFamily="18" charset="-127"/>
                <a:cs typeface="Arabic Typesetting" panose="03020402040406030203" pitchFamily="66" charset="-78"/>
              </a:rPr>
              <a:t>Run</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tests on </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multi-</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context</a:t>
            </a: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endPar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err="1">
                <a:solidFill>
                  <a:schemeClr val="bg1"/>
                </a:solidFill>
                <a:latin typeface="Bell MT" panose="02020503060305020303" pitchFamily="18" charset="0"/>
                <a:ea typeface="Batang" panose="02030600000101010101" pitchFamily="18" charset="-127"/>
                <a:cs typeface="Arabic Typesetting" panose="03020402040406030203" pitchFamily="66" charset="-78"/>
              </a:rPr>
              <a:t>Muliple</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reports</a:t>
            </a:r>
          </a:p>
          <a:p>
            <a:pPr marL="285750" indent="-285750">
              <a:buFont typeface="Arial" panose="020B0604020202020204" pitchFamily="34" charset="0"/>
              <a:buChar char="•"/>
            </a:pP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endParaRPr lang="fr-FR" b="1" dirty="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p:txBody>
      </p:sp>
      <p:sp>
        <p:nvSpPr>
          <p:cNvPr id="36" name="ZoneTexte 35"/>
          <p:cNvSpPr txBox="1"/>
          <p:nvPr/>
        </p:nvSpPr>
        <p:spPr>
          <a:xfrm>
            <a:off x="6313195" y="3942736"/>
            <a:ext cx="2169199" cy="1323439"/>
          </a:xfrm>
          <a:prstGeom prst="rect">
            <a:avLst/>
          </a:prstGeom>
          <a:noFill/>
        </p:spPr>
        <p:txBody>
          <a:bodyPr wrap="square" rtlCol="0">
            <a:spAutoFit/>
          </a:bodyPr>
          <a:lstStyle/>
          <a:p>
            <a:pPr marL="285750" indent="-285750">
              <a:buFont typeface="Arial" panose="020B0604020202020204" pitchFamily="34" charset="0"/>
              <a:buChar char="•"/>
            </a:pP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Implement</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tests</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Code and scenarios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review</a:t>
            </a: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p:txBody>
      </p:sp>
      <p:sp>
        <p:nvSpPr>
          <p:cNvPr id="39" name="Chevron 38"/>
          <p:cNvSpPr/>
          <p:nvPr/>
        </p:nvSpPr>
        <p:spPr>
          <a:xfrm>
            <a:off x="3446241" y="1104597"/>
            <a:ext cx="2321874" cy="1321013"/>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Chevron 39"/>
          <p:cNvSpPr/>
          <p:nvPr/>
        </p:nvSpPr>
        <p:spPr>
          <a:xfrm>
            <a:off x="6194362" y="1099677"/>
            <a:ext cx="2321874" cy="1316545"/>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Chevron 42"/>
          <p:cNvSpPr/>
          <p:nvPr/>
        </p:nvSpPr>
        <p:spPr>
          <a:xfrm>
            <a:off x="8967298" y="1134094"/>
            <a:ext cx="2321874" cy="1274136"/>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Chevron 44"/>
          <p:cNvSpPr/>
          <p:nvPr/>
        </p:nvSpPr>
        <p:spPr>
          <a:xfrm>
            <a:off x="829776" y="1085092"/>
            <a:ext cx="2321874" cy="1340518"/>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371854" y="1432185"/>
            <a:ext cx="1613678" cy="646331"/>
          </a:xfrm>
          <a:prstGeom prst="rect">
            <a:avLst/>
          </a:prstGeom>
          <a:noFill/>
        </p:spPr>
        <p:txBody>
          <a:bodyPr wrap="square" rtlCol="0">
            <a:spAutoFit/>
          </a:bodyPr>
          <a:lstStyle/>
          <a:p>
            <a:pPr algn="ctr"/>
            <a:r>
              <a:rPr lang="fr-FR" dirty="0" smtClean="0"/>
              <a:t>QC management</a:t>
            </a:r>
            <a:endParaRPr lang="fr-FR" dirty="0"/>
          </a:p>
        </p:txBody>
      </p:sp>
      <p:sp>
        <p:nvSpPr>
          <p:cNvPr id="37" name="ZoneTexte 36"/>
          <p:cNvSpPr txBox="1"/>
          <p:nvPr/>
        </p:nvSpPr>
        <p:spPr>
          <a:xfrm>
            <a:off x="4003176" y="1460157"/>
            <a:ext cx="1554887" cy="646331"/>
          </a:xfrm>
          <a:prstGeom prst="rect">
            <a:avLst/>
          </a:prstGeom>
          <a:noFill/>
        </p:spPr>
        <p:txBody>
          <a:bodyPr wrap="square" rtlCol="0">
            <a:spAutoFit/>
          </a:bodyPr>
          <a:lstStyle/>
          <a:p>
            <a:pPr algn="ctr"/>
            <a:r>
              <a:rPr lang="fr-FR" dirty="0" err="1" smtClean="0"/>
              <a:t>Jira</a:t>
            </a:r>
            <a:r>
              <a:rPr lang="fr-FR" dirty="0" smtClean="0"/>
              <a:t> management</a:t>
            </a:r>
            <a:endParaRPr lang="fr-FR" dirty="0"/>
          </a:p>
        </p:txBody>
      </p:sp>
      <p:sp>
        <p:nvSpPr>
          <p:cNvPr id="38" name="ZoneTexte 37"/>
          <p:cNvSpPr txBox="1"/>
          <p:nvPr/>
        </p:nvSpPr>
        <p:spPr>
          <a:xfrm>
            <a:off x="6681494" y="1373784"/>
            <a:ext cx="1693131" cy="646331"/>
          </a:xfrm>
          <a:prstGeom prst="rect">
            <a:avLst/>
          </a:prstGeom>
          <a:noFill/>
        </p:spPr>
        <p:txBody>
          <a:bodyPr wrap="square" rtlCol="0">
            <a:spAutoFit/>
          </a:bodyPr>
          <a:lstStyle/>
          <a:p>
            <a:pPr algn="ctr"/>
            <a:r>
              <a:rPr lang="fr-FR" dirty="0" err="1" smtClean="0"/>
              <a:t>Implementation</a:t>
            </a:r>
            <a:r>
              <a:rPr lang="fr-FR" dirty="0" smtClean="0"/>
              <a:t> and support</a:t>
            </a:r>
            <a:endParaRPr lang="fr-FR" dirty="0"/>
          </a:p>
        </p:txBody>
      </p:sp>
      <p:sp>
        <p:nvSpPr>
          <p:cNvPr id="41" name="ZoneTexte 40"/>
          <p:cNvSpPr txBox="1"/>
          <p:nvPr/>
        </p:nvSpPr>
        <p:spPr>
          <a:xfrm>
            <a:off x="9755544" y="1441937"/>
            <a:ext cx="1382449" cy="646331"/>
          </a:xfrm>
          <a:prstGeom prst="rect">
            <a:avLst/>
          </a:prstGeom>
          <a:noFill/>
        </p:spPr>
        <p:txBody>
          <a:bodyPr wrap="square" rtlCol="0">
            <a:spAutoFit/>
          </a:bodyPr>
          <a:lstStyle/>
          <a:p>
            <a:r>
              <a:rPr lang="fr-FR" dirty="0" err="1" smtClean="0"/>
              <a:t>Execution</a:t>
            </a:r>
            <a:r>
              <a:rPr lang="fr-FR" dirty="0" smtClean="0"/>
              <a:t> and reports</a:t>
            </a:r>
            <a:endParaRPr lang="fr-FR" dirty="0"/>
          </a:p>
        </p:txBody>
      </p:sp>
      <p:pic>
        <p:nvPicPr>
          <p:cNvPr id="7" name="Image 6"/>
          <p:cNvPicPr>
            <a:picLocks noChangeAspect="1"/>
          </p:cNvPicPr>
          <p:nvPr/>
        </p:nvPicPr>
        <p:blipFill>
          <a:blip r:embed="rId4"/>
          <a:stretch>
            <a:fillRect/>
          </a:stretch>
        </p:blipFill>
        <p:spPr>
          <a:xfrm>
            <a:off x="4297004" y="2694543"/>
            <a:ext cx="809524" cy="666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p:cNvPicPr>
            <a:picLocks noChangeAspect="1"/>
          </p:cNvPicPr>
          <p:nvPr/>
        </p:nvPicPr>
        <p:blipFill>
          <a:blip r:embed="rId5"/>
          <a:stretch>
            <a:fillRect/>
          </a:stretch>
        </p:blipFill>
        <p:spPr>
          <a:xfrm>
            <a:off x="3574817" y="2676732"/>
            <a:ext cx="657143" cy="6701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Image 41"/>
          <p:cNvPicPr>
            <a:picLocks noChangeAspect="1"/>
          </p:cNvPicPr>
          <p:nvPr/>
        </p:nvPicPr>
        <p:blipFill>
          <a:blip r:embed="rId5"/>
          <a:stretch>
            <a:fillRect/>
          </a:stretch>
        </p:blipFill>
        <p:spPr>
          <a:xfrm>
            <a:off x="1281341" y="2643962"/>
            <a:ext cx="657143" cy="6701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5940" y="2739214"/>
            <a:ext cx="691880" cy="603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4" name="Picture 2"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33354" y="2769723"/>
            <a:ext cx="691880" cy="603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6" name="Image 45"/>
          <p:cNvPicPr>
            <a:picLocks noChangeAspect="1"/>
          </p:cNvPicPr>
          <p:nvPr/>
        </p:nvPicPr>
        <p:blipFill>
          <a:blip r:embed="rId4"/>
          <a:stretch>
            <a:fillRect/>
          </a:stretch>
        </p:blipFill>
        <p:spPr>
          <a:xfrm>
            <a:off x="6295719" y="2680212"/>
            <a:ext cx="809524" cy="666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Image 46"/>
          <p:cNvPicPr>
            <a:picLocks noChangeAspect="1"/>
          </p:cNvPicPr>
          <p:nvPr/>
        </p:nvPicPr>
        <p:blipFill>
          <a:blip r:embed="rId4"/>
          <a:stretch>
            <a:fillRect/>
          </a:stretch>
        </p:blipFill>
        <p:spPr>
          <a:xfrm>
            <a:off x="9067560" y="2737912"/>
            <a:ext cx="809524" cy="666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ZoneTexte 47"/>
          <p:cNvSpPr txBox="1"/>
          <p:nvPr/>
        </p:nvSpPr>
        <p:spPr>
          <a:xfrm>
            <a:off x="4383373" y="3404579"/>
            <a:ext cx="1034338" cy="230832"/>
          </a:xfrm>
          <a:prstGeom prst="rect">
            <a:avLst/>
          </a:prstGeom>
          <a:noFill/>
        </p:spPr>
        <p:txBody>
          <a:bodyPr wrap="square" rtlCol="0">
            <a:spAutoFit/>
          </a:bodyPr>
          <a:lstStyle/>
          <a:p>
            <a:r>
              <a:rPr lang="fr-FR" sz="900" dirty="0" err="1" smtClean="0">
                <a:solidFill>
                  <a:schemeClr val="tx1">
                    <a:lumMod val="50000"/>
                    <a:lumOff val="50000"/>
                  </a:schemeClr>
                </a:solidFill>
              </a:rPr>
              <a:t>Autoation</a:t>
            </a:r>
            <a:r>
              <a:rPr lang="fr-FR" sz="900" dirty="0" smtClean="0">
                <a:solidFill>
                  <a:schemeClr val="tx1">
                    <a:lumMod val="50000"/>
                    <a:lumOff val="50000"/>
                  </a:schemeClr>
                </a:solidFill>
              </a:rPr>
              <a:t> Lead</a:t>
            </a:r>
            <a:endParaRPr lang="fr-FR" sz="900" dirty="0">
              <a:solidFill>
                <a:schemeClr val="tx1">
                  <a:lumMod val="50000"/>
                  <a:lumOff val="50000"/>
                </a:schemeClr>
              </a:solidFill>
            </a:endParaRPr>
          </a:p>
        </p:txBody>
      </p:sp>
      <p:sp>
        <p:nvSpPr>
          <p:cNvPr id="49" name="ZoneTexte 48"/>
          <p:cNvSpPr txBox="1"/>
          <p:nvPr/>
        </p:nvSpPr>
        <p:spPr>
          <a:xfrm>
            <a:off x="7039897" y="3444915"/>
            <a:ext cx="1034338" cy="230832"/>
          </a:xfrm>
          <a:prstGeom prst="rect">
            <a:avLst/>
          </a:prstGeom>
          <a:noFill/>
        </p:spPr>
        <p:txBody>
          <a:bodyPr wrap="square" rtlCol="0">
            <a:spAutoFit/>
          </a:bodyPr>
          <a:lstStyle/>
          <a:p>
            <a:r>
              <a:rPr lang="fr-FR" sz="900" dirty="0" err="1" smtClean="0">
                <a:solidFill>
                  <a:schemeClr val="tx1">
                    <a:lumMod val="50000"/>
                    <a:lumOff val="50000"/>
                  </a:schemeClr>
                </a:solidFill>
              </a:rPr>
              <a:t>Autoation</a:t>
            </a:r>
            <a:r>
              <a:rPr lang="fr-FR" sz="900" dirty="0" smtClean="0">
                <a:solidFill>
                  <a:schemeClr val="tx1">
                    <a:lumMod val="50000"/>
                    <a:lumOff val="50000"/>
                  </a:schemeClr>
                </a:solidFill>
              </a:rPr>
              <a:t> team</a:t>
            </a:r>
            <a:endParaRPr lang="fr-FR" sz="900" dirty="0">
              <a:solidFill>
                <a:schemeClr val="tx1">
                  <a:lumMod val="50000"/>
                  <a:lumOff val="50000"/>
                </a:schemeClr>
              </a:solidFill>
            </a:endParaRPr>
          </a:p>
        </p:txBody>
      </p:sp>
    </p:spTree>
    <p:extLst>
      <p:ext uri="{BB962C8B-B14F-4D97-AF65-F5344CB8AC3E}">
        <p14:creationId xmlns:p14="http://schemas.microsoft.com/office/powerpoint/2010/main" val="1707964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16308" y="0"/>
            <a:ext cx="12408308" cy="6858000"/>
          </a:xfrm>
          <a:prstGeom prst="rect">
            <a:avLst/>
          </a:prstGeom>
        </p:spPr>
      </p:pic>
      <p:sp>
        <p:nvSpPr>
          <p:cNvPr id="3" name="Rectangle 2"/>
          <p:cNvSpPr/>
          <p:nvPr/>
        </p:nvSpPr>
        <p:spPr>
          <a:xfrm>
            <a:off x="4651187" y="-78969"/>
            <a:ext cx="2486578" cy="923330"/>
          </a:xfrm>
          <a:prstGeom prst="rect">
            <a:avLst/>
          </a:prstGeom>
        </p:spPr>
        <p:txBody>
          <a:bodyPr wrap="none">
            <a:spAutoFit/>
          </a:bodyPr>
          <a:lstStyle/>
          <a:p>
            <a:r>
              <a:rPr lang="fr-FR" sz="5400" b="1" dirty="0" err="1" smtClean="0">
                <a:solidFill>
                  <a:schemeClr val="bg1">
                    <a:lumMod val="75000"/>
                  </a:schemeClr>
                </a:solidFill>
                <a:latin typeface="Impact" panose="020B0806030902050204" pitchFamily="34" charset="0"/>
              </a:rPr>
              <a:t>Process</a:t>
            </a:r>
            <a:endParaRPr lang="fr-FR" sz="5400" b="1" dirty="0">
              <a:solidFill>
                <a:schemeClr val="bg1">
                  <a:lumMod val="75000"/>
                </a:schemeClr>
              </a:solidFill>
              <a:latin typeface="Impact" panose="020B0806030902050204" pitchFamily="34" charset="0"/>
            </a:endParaRPr>
          </a:p>
        </p:txBody>
      </p:sp>
      <p:sp>
        <p:nvSpPr>
          <p:cNvPr id="4" name="ZoneTexte 3"/>
          <p:cNvSpPr txBox="1"/>
          <p:nvPr/>
        </p:nvSpPr>
        <p:spPr>
          <a:xfrm>
            <a:off x="7039897" y="338555"/>
            <a:ext cx="3008671" cy="584775"/>
          </a:xfrm>
          <a:prstGeom prst="rect">
            <a:avLst/>
          </a:prstGeom>
          <a:noFill/>
        </p:spPr>
        <p:txBody>
          <a:bodyPr wrap="square" rtlCol="0">
            <a:spAutoFit/>
          </a:bodyPr>
          <a:lstStyle/>
          <a:p>
            <a:r>
              <a:rPr lang="fr-FR" sz="3200" b="1" dirty="0" err="1" smtClean="0">
                <a:solidFill>
                  <a:schemeClr val="accent4">
                    <a:lumMod val="50000"/>
                  </a:schemeClr>
                </a:solidFill>
              </a:rPr>
              <a:t>Defects</a:t>
            </a:r>
            <a:endParaRPr lang="fr-FR" sz="3200" b="1" dirty="0">
              <a:solidFill>
                <a:schemeClr val="accent4">
                  <a:lumMod val="50000"/>
                </a:schemeClr>
              </a:solidFill>
            </a:endParaRPr>
          </a:p>
        </p:txBody>
      </p:sp>
      <p:sp>
        <p:nvSpPr>
          <p:cNvPr id="7" name="ZoneTexte 6"/>
          <p:cNvSpPr txBox="1"/>
          <p:nvPr/>
        </p:nvSpPr>
        <p:spPr>
          <a:xfrm>
            <a:off x="3933257" y="1693174"/>
            <a:ext cx="1245592" cy="523220"/>
          </a:xfrm>
          <a:prstGeom prst="rect">
            <a:avLst/>
          </a:prstGeom>
          <a:noFill/>
        </p:spPr>
        <p:txBody>
          <a:bodyPr wrap="square" rtlCol="0">
            <a:spAutoFit/>
          </a:bodyPr>
          <a:lstStyle/>
          <a:p>
            <a:pPr algn="ctr"/>
            <a:r>
              <a:rPr lang="fr-FR" sz="1400" b="1" dirty="0" smtClean="0">
                <a:solidFill>
                  <a:schemeClr val="tx1">
                    <a:lumMod val="65000"/>
                    <a:lumOff val="35000"/>
                  </a:schemeClr>
                </a:solidFill>
              </a:rPr>
              <a:t>QC </a:t>
            </a:r>
            <a:r>
              <a:rPr lang="fr-FR" sz="1400" b="1" dirty="0" err="1" smtClean="0">
                <a:solidFill>
                  <a:schemeClr val="tx1">
                    <a:lumMod val="65000"/>
                    <a:lumOff val="35000"/>
                  </a:schemeClr>
                </a:solidFill>
              </a:rPr>
              <a:t>Defects</a:t>
            </a:r>
            <a:r>
              <a:rPr lang="fr-FR" sz="1400" b="1" dirty="0" smtClean="0">
                <a:solidFill>
                  <a:schemeClr val="tx1">
                    <a:lumMod val="65000"/>
                    <a:lumOff val="35000"/>
                  </a:schemeClr>
                </a:solidFill>
              </a:rPr>
              <a:t> </a:t>
            </a:r>
            <a:r>
              <a:rPr lang="fr-FR" sz="1400" b="1" dirty="0" err="1" smtClean="0">
                <a:solidFill>
                  <a:schemeClr val="tx1">
                    <a:lumMod val="65000"/>
                    <a:lumOff val="35000"/>
                  </a:schemeClr>
                </a:solidFill>
              </a:rPr>
              <a:t>Declaration</a:t>
            </a:r>
            <a:endParaRPr lang="fr-FR" sz="1400" b="1" dirty="0">
              <a:solidFill>
                <a:schemeClr val="tx1">
                  <a:lumMod val="65000"/>
                  <a:lumOff val="35000"/>
                </a:schemeClr>
              </a:solidFill>
            </a:endParaRPr>
          </a:p>
        </p:txBody>
      </p:sp>
      <p:pic>
        <p:nvPicPr>
          <p:cNvPr id="12" name="Image 11"/>
          <p:cNvPicPr>
            <a:picLocks noChangeAspect="1"/>
          </p:cNvPicPr>
          <p:nvPr/>
        </p:nvPicPr>
        <p:blipFill>
          <a:blip r:embed="rId3"/>
          <a:stretch>
            <a:fillRect/>
          </a:stretch>
        </p:blipFill>
        <p:spPr>
          <a:xfrm>
            <a:off x="3234572" y="3970422"/>
            <a:ext cx="2046034" cy="1941096"/>
          </a:xfrm>
          <a:prstGeom prst="rect">
            <a:avLst/>
          </a:prstGeom>
          <a:ln>
            <a:noFill/>
          </a:ln>
          <a:effectLst>
            <a:outerShdw blurRad="292100" dist="139700" dir="2700000" algn="tl" rotWithShape="0">
              <a:srgbClr val="333333">
                <a:alpha val="65000"/>
              </a:srgbClr>
            </a:outerShdw>
          </a:effectLst>
        </p:spPr>
      </p:pic>
      <p:pic>
        <p:nvPicPr>
          <p:cNvPr id="13" name="Image 12"/>
          <p:cNvPicPr>
            <a:picLocks noChangeAspect="1"/>
          </p:cNvPicPr>
          <p:nvPr/>
        </p:nvPicPr>
        <p:blipFill>
          <a:blip r:embed="rId3"/>
          <a:stretch>
            <a:fillRect/>
          </a:stretch>
        </p:blipFill>
        <p:spPr>
          <a:xfrm>
            <a:off x="6228563" y="3970422"/>
            <a:ext cx="2046034" cy="1941095"/>
          </a:xfrm>
          <a:prstGeom prst="rect">
            <a:avLst/>
          </a:prstGeom>
          <a:ln>
            <a:noFill/>
          </a:ln>
          <a:effectLst>
            <a:outerShdw blurRad="292100" dist="139700" dir="2700000" algn="tl" rotWithShape="0">
              <a:srgbClr val="333333">
                <a:alpha val="65000"/>
              </a:srgbClr>
            </a:outerShdw>
          </a:effectLst>
        </p:spPr>
      </p:pic>
      <p:sp>
        <p:nvSpPr>
          <p:cNvPr id="14" name="ZoneTexte 13"/>
          <p:cNvSpPr txBox="1"/>
          <p:nvPr/>
        </p:nvSpPr>
        <p:spPr>
          <a:xfrm>
            <a:off x="3225085" y="4072813"/>
            <a:ext cx="2065007" cy="1815882"/>
          </a:xfrm>
          <a:prstGeom prst="rect">
            <a:avLst/>
          </a:prstGeom>
          <a:noFill/>
        </p:spPr>
        <p:txBody>
          <a:bodyPr wrap="square" rtlCol="0">
            <a:spAutoFit/>
          </a:bodyPr>
          <a:lstStyle/>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Bug investigation</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Bug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declaration</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Use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fields</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 « </a:t>
            </a: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Found</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by automation »</a:t>
            </a:r>
            <a:endPar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p:txBody>
      </p:sp>
      <p:sp>
        <p:nvSpPr>
          <p:cNvPr id="15" name="ZoneTexte 14"/>
          <p:cNvSpPr txBox="1"/>
          <p:nvPr/>
        </p:nvSpPr>
        <p:spPr>
          <a:xfrm>
            <a:off x="6280355" y="4324349"/>
            <a:ext cx="2032529" cy="1077218"/>
          </a:xfrm>
          <a:prstGeom prst="rect">
            <a:avLst/>
          </a:prstGeom>
          <a:noFill/>
        </p:spPr>
        <p:txBody>
          <a:bodyPr wrap="square" rtlCol="0">
            <a:spAutoFit/>
          </a:bodyPr>
          <a:lstStyle/>
          <a:p>
            <a:pPr marL="285750" indent="-285750">
              <a:buFont typeface="Arial" panose="020B0604020202020204" pitchFamily="34" charset="0"/>
              <a:buChar char="•"/>
            </a:pP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Defects</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 Validation</a:t>
            </a:r>
            <a:b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br>
            <a:endPar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endParaRPr>
          </a:p>
          <a:p>
            <a:pPr marL="285750" indent="-285750">
              <a:buFont typeface="Arial" panose="020B0604020202020204" pitchFamily="34" charset="0"/>
              <a:buChar char="•"/>
            </a:pPr>
            <a:r>
              <a:rPr lang="fr-FR" sz="1600" b="1" dirty="0" err="1"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Defects</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 </a:t>
            </a:r>
            <a:r>
              <a:rPr lang="fr-FR" sz="1600" b="1" dirty="0" smtClean="0">
                <a:solidFill>
                  <a:schemeClr val="bg1"/>
                </a:solidFill>
                <a:latin typeface="Bell MT" panose="02020503060305020303" pitchFamily="18" charset="0"/>
                <a:ea typeface="Batang" panose="02030600000101010101" pitchFamily="18" charset="-127"/>
                <a:cs typeface="Arabic Typesetting" panose="03020402040406030203" pitchFamily="66" charset="-78"/>
              </a:rPr>
              <a:t>flow </a:t>
            </a:r>
            <a:r>
              <a:rPr lang="fr-FR" sz="1600" b="1" dirty="0">
                <a:solidFill>
                  <a:schemeClr val="bg1"/>
                </a:solidFill>
                <a:latin typeface="Bell MT" panose="02020503060305020303" pitchFamily="18" charset="0"/>
                <a:ea typeface="Batang" panose="02030600000101010101" pitchFamily="18" charset="-127"/>
                <a:cs typeface="Arabic Typesetting" panose="03020402040406030203" pitchFamily="66" charset="-78"/>
              </a:rPr>
              <a:t>up</a:t>
            </a:r>
          </a:p>
        </p:txBody>
      </p:sp>
      <p:cxnSp>
        <p:nvCxnSpPr>
          <p:cNvPr id="17" name="Connecteur droit 16"/>
          <p:cNvCxnSpPr>
            <a:stCxn id="19" idx="3"/>
            <a:endCxn id="18" idx="1"/>
          </p:cNvCxnSpPr>
          <p:nvPr/>
        </p:nvCxnSpPr>
        <p:spPr>
          <a:xfrm>
            <a:off x="5674683" y="1928990"/>
            <a:ext cx="914567" cy="9753"/>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a:xfrm>
            <a:off x="5969274" y="1318767"/>
            <a:ext cx="2321874" cy="1239951"/>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Chevron 18"/>
          <p:cNvSpPr/>
          <p:nvPr/>
        </p:nvSpPr>
        <p:spPr>
          <a:xfrm>
            <a:off x="3352809" y="1299262"/>
            <a:ext cx="2321874" cy="1259456"/>
          </a:xfrm>
          <a:prstGeom prst="chevron">
            <a:avLst/>
          </a:prstGeom>
          <a:noFill/>
          <a:ln w="1079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2"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5247" y="2951015"/>
            <a:ext cx="691880" cy="603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1" name="Image 20"/>
          <p:cNvPicPr>
            <a:picLocks noChangeAspect="1"/>
          </p:cNvPicPr>
          <p:nvPr/>
        </p:nvPicPr>
        <p:blipFill>
          <a:blip r:embed="rId5"/>
          <a:stretch>
            <a:fillRect/>
          </a:stretch>
        </p:blipFill>
        <p:spPr>
          <a:xfrm>
            <a:off x="3352809" y="2902383"/>
            <a:ext cx="809524" cy="666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Image 22"/>
          <p:cNvPicPr>
            <a:picLocks noChangeAspect="1"/>
          </p:cNvPicPr>
          <p:nvPr/>
        </p:nvPicPr>
        <p:blipFill>
          <a:blip r:embed="rId6"/>
          <a:stretch>
            <a:fillRect/>
          </a:stretch>
        </p:blipFill>
        <p:spPr>
          <a:xfrm>
            <a:off x="6711325" y="2917464"/>
            <a:ext cx="657143" cy="6701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ZoneTexte 23"/>
          <p:cNvSpPr txBox="1"/>
          <p:nvPr/>
        </p:nvSpPr>
        <p:spPr>
          <a:xfrm>
            <a:off x="6628784" y="1693174"/>
            <a:ext cx="1245592" cy="523220"/>
          </a:xfrm>
          <a:prstGeom prst="rect">
            <a:avLst/>
          </a:prstGeom>
          <a:noFill/>
        </p:spPr>
        <p:txBody>
          <a:bodyPr wrap="square" rtlCol="0">
            <a:spAutoFit/>
          </a:bodyPr>
          <a:lstStyle/>
          <a:p>
            <a:pPr algn="ctr"/>
            <a:r>
              <a:rPr lang="fr-FR" sz="1400" b="1" dirty="0" smtClean="0">
                <a:solidFill>
                  <a:schemeClr val="tx1">
                    <a:lumMod val="65000"/>
                    <a:lumOff val="35000"/>
                  </a:schemeClr>
                </a:solidFill>
              </a:rPr>
              <a:t>QC </a:t>
            </a:r>
            <a:r>
              <a:rPr lang="fr-FR" sz="1400" b="1" dirty="0" err="1" smtClean="0">
                <a:solidFill>
                  <a:schemeClr val="tx1">
                    <a:lumMod val="65000"/>
                    <a:lumOff val="35000"/>
                  </a:schemeClr>
                </a:solidFill>
              </a:rPr>
              <a:t>Defects</a:t>
            </a:r>
            <a:r>
              <a:rPr lang="fr-FR" sz="1400" b="1" dirty="0" smtClean="0">
                <a:solidFill>
                  <a:schemeClr val="tx1">
                    <a:lumMod val="65000"/>
                    <a:lumOff val="35000"/>
                  </a:schemeClr>
                </a:solidFill>
              </a:rPr>
              <a:t> Validation</a:t>
            </a:r>
            <a:endParaRPr lang="fr-FR" sz="1400" b="1" dirty="0">
              <a:solidFill>
                <a:schemeClr val="tx1">
                  <a:lumMod val="65000"/>
                  <a:lumOff val="35000"/>
                </a:schemeClr>
              </a:solidFill>
            </a:endParaRPr>
          </a:p>
        </p:txBody>
      </p:sp>
    </p:spTree>
    <p:extLst>
      <p:ext uri="{BB962C8B-B14F-4D97-AF65-F5344CB8AC3E}">
        <p14:creationId xmlns:p14="http://schemas.microsoft.com/office/powerpoint/2010/main" val="35093891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 y="1"/>
            <a:ext cx="12192000" cy="6858000"/>
          </a:xfrm>
          <a:prstGeom prst="rect">
            <a:avLst/>
          </a:prstGeom>
        </p:spPr>
      </p:pic>
      <p:sp>
        <p:nvSpPr>
          <p:cNvPr id="10" name="ZoneTexte 9"/>
          <p:cNvSpPr txBox="1"/>
          <p:nvPr/>
        </p:nvSpPr>
        <p:spPr>
          <a:xfrm>
            <a:off x="5388077" y="336878"/>
            <a:ext cx="2831690" cy="584775"/>
          </a:xfrm>
          <a:prstGeom prst="rect">
            <a:avLst/>
          </a:prstGeom>
          <a:noFill/>
        </p:spPr>
        <p:txBody>
          <a:bodyPr wrap="square" rtlCol="0">
            <a:spAutoFit/>
          </a:bodyPr>
          <a:lstStyle/>
          <a:p>
            <a:r>
              <a:rPr lang="fr-FR" sz="3200" b="1" dirty="0" err="1">
                <a:solidFill>
                  <a:schemeClr val="tx1">
                    <a:lumMod val="65000"/>
                    <a:lumOff val="35000"/>
                  </a:schemeClr>
                </a:solidFill>
                <a:latin typeface="Impact" panose="020B0806030902050204" pitchFamily="34" charset="0"/>
              </a:rPr>
              <a:t>Defects</a:t>
            </a:r>
            <a:endParaRPr lang="fr-FR" sz="3200" b="1" dirty="0">
              <a:solidFill>
                <a:schemeClr val="tx1">
                  <a:lumMod val="65000"/>
                  <a:lumOff val="35000"/>
                </a:schemeClr>
              </a:solidFill>
              <a:latin typeface="Impact" panose="020B0806030902050204" pitchFamily="34" charset="0"/>
            </a:endParaRPr>
          </a:p>
        </p:txBody>
      </p:sp>
      <p:sp>
        <p:nvSpPr>
          <p:cNvPr id="3" name="ZoneTexte 2"/>
          <p:cNvSpPr txBox="1"/>
          <p:nvPr/>
        </p:nvSpPr>
        <p:spPr>
          <a:xfrm>
            <a:off x="938026" y="1829832"/>
            <a:ext cx="2437823" cy="646331"/>
          </a:xfrm>
          <a:prstGeom prst="rect">
            <a:avLst/>
          </a:prstGeom>
          <a:noFill/>
        </p:spPr>
        <p:txBody>
          <a:bodyPr wrap="square" rtlCol="0">
            <a:spAutoFit/>
          </a:bodyPr>
          <a:lstStyle/>
          <a:p>
            <a:r>
              <a:rPr lang="fr-FR" sz="3600" b="1" dirty="0" smtClean="0">
                <a:solidFill>
                  <a:schemeClr val="tx1">
                    <a:lumMod val="95000"/>
                    <a:lumOff val="5000"/>
                  </a:schemeClr>
                </a:solidFill>
              </a:rPr>
              <a:t>Direct</a:t>
            </a:r>
            <a:endParaRPr lang="fr-FR" sz="3600" b="1" dirty="0">
              <a:solidFill>
                <a:schemeClr val="tx1">
                  <a:lumMod val="95000"/>
                  <a:lumOff val="5000"/>
                </a:schemeClr>
              </a:solidFill>
            </a:endParaRPr>
          </a:p>
        </p:txBody>
      </p:sp>
      <p:pic>
        <p:nvPicPr>
          <p:cNvPr id="7" name="Image 6"/>
          <p:cNvPicPr>
            <a:picLocks noChangeAspect="1"/>
          </p:cNvPicPr>
          <p:nvPr/>
        </p:nvPicPr>
        <p:blipFill>
          <a:blip r:embed="rId3"/>
          <a:stretch>
            <a:fillRect/>
          </a:stretch>
        </p:blipFill>
        <p:spPr>
          <a:xfrm>
            <a:off x="2428069" y="1383415"/>
            <a:ext cx="6876596" cy="3088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à coins arrondis 10"/>
          <p:cNvSpPr/>
          <p:nvPr/>
        </p:nvSpPr>
        <p:spPr>
          <a:xfrm>
            <a:off x="2555507" y="1457606"/>
            <a:ext cx="2679031" cy="233630"/>
          </a:xfrm>
          <a:prstGeom prst="round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0700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4891584" y="-108154"/>
            <a:ext cx="3165987" cy="923330"/>
          </a:xfrm>
          <a:prstGeom prst="rect">
            <a:avLst/>
          </a:prstGeom>
          <a:noFill/>
        </p:spPr>
        <p:txBody>
          <a:bodyPr wrap="square" rtlCol="0">
            <a:spAutoFit/>
          </a:bodyPr>
          <a:lstStyle/>
          <a:p>
            <a:r>
              <a:rPr lang="fr-FR" sz="5400" b="1" dirty="0" err="1" smtClean="0">
                <a:solidFill>
                  <a:schemeClr val="bg1">
                    <a:lumMod val="75000"/>
                  </a:schemeClr>
                </a:solidFill>
                <a:latin typeface="Impact" panose="020B0806030902050204" pitchFamily="34" charset="0"/>
              </a:rPr>
              <a:t>Context</a:t>
            </a:r>
            <a:endParaRPr lang="fr-FR" sz="5400" b="1" dirty="0">
              <a:solidFill>
                <a:schemeClr val="bg1">
                  <a:lumMod val="75000"/>
                </a:schemeClr>
              </a:solidFill>
              <a:latin typeface="Impact" panose="020B0806030902050204" pitchFamily="34" charset="0"/>
            </a:endParaRPr>
          </a:p>
        </p:txBody>
      </p:sp>
      <p:sp>
        <p:nvSpPr>
          <p:cNvPr id="4" name="ZoneTexte 3"/>
          <p:cNvSpPr txBox="1"/>
          <p:nvPr/>
        </p:nvSpPr>
        <p:spPr>
          <a:xfrm>
            <a:off x="1100666" y="1617597"/>
            <a:ext cx="10249619" cy="3539430"/>
          </a:xfrm>
          <a:prstGeom prst="rect">
            <a:avLst/>
          </a:prstGeom>
          <a:noFill/>
        </p:spPr>
        <p:txBody>
          <a:bodyPr wrap="square" rtlCol="0">
            <a:spAutoFit/>
          </a:bodyPr>
          <a:lstStyle/>
          <a:p>
            <a:pPr lvl="0"/>
            <a:r>
              <a:rPr lang="fr-FR" sz="3200" dirty="0">
                <a:latin typeface="Times New Roman"/>
                <a:ea typeface="Times New Roman"/>
                <a:cs typeface="Times New Roman"/>
                <a:sym typeface="Times New Roman"/>
              </a:rPr>
              <a:t>Les organisations sont aujourd’hui face à un triple challenge : </a:t>
            </a:r>
          </a:p>
          <a:p>
            <a:pPr lvl="0"/>
            <a:endParaRPr lang="fr-FR" sz="3200" dirty="0">
              <a:latin typeface="Times New Roman"/>
              <a:ea typeface="Times New Roman"/>
              <a:cs typeface="Times New Roman"/>
              <a:sym typeface="Times New Roman"/>
            </a:endParaRPr>
          </a:p>
          <a:p>
            <a:pPr marL="457200" lvl="0" indent="-381000">
              <a:buClr>
                <a:schemeClr val="dk1"/>
              </a:buClr>
              <a:buSzPct val="100000"/>
              <a:buFont typeface="Arial"/>
              <a:buChar char="●"/>
            </a:pPr>
            <a:r>
              <a:rPr lang="fr-FR" sz="3200" dirty="0">
                <a:latin typeface="Times New Roman"/>
                <a:ea typeface="Times New Roman"/>
                <a:cs typeface="Times New Roman"/>
                <a:sym typeface="Times New Roman"/>
              </a:rPr>
              <a:t>Optimiser la qualité d’applications toujours plus complexes</a:t>
            </a:r>
          </a:p>
          <a:p>
            <a:pPr marL="457200" lvl="0" indent="-381000">
              <a:buClr>
                <a:schemeClr val="dk1"/>
              </a:buClr>
              <a:buSzPct val="100000"/>
              <a:buFont typeface="Arial"/>
              <a:buChar char="●"/>
            </a:pPr>
            <a:r>
              <a:rPr lang="fr-FR" sz="3200" dirty="0">
                <a:latin typeface="Times New Roman"/>
                <a:ea typeface="Times New Roman"/>
                <a:cs typeface="Times New Roman"/>
                <a:sym typeface="Times New Roman"/>
              </a:rPr>
              <a:t>Respecter les délais avec un Time To </a:t>
            </a:r>
            <a:r>
              <a:rPr lang="fr-FR" sz="3200" dirty="0" err="1">
                <a:latin typeface="Times New Roman"/>
                <a:ea typeface="Times New Roman"/>
                <a:cs typeface="Times New Roman"/>
                <a:sym typeface="Times New Roman"/>
              </a:rPr>
              <a:t>Market</a:t>
            </a:r>
            <a:r>
              <a:rPr lang="fr-FR" sz="3200" dirty="0">
                <a:latin typeface="Times New Roman"/>
                <a:ea typeface="Times New Roman"/>
                <a:cs typeface="Times New Roman"/>
                <a:sym typeface="Times New Roman"/>
              </a:rPr>
              <a:t> toujours plus agressif</a:t>
            </a:r>
          </a:p>
          <a:p>
            <a:pPr marL="457200" lvl="0" indent="-381000">
              <a:buClr>
                <a:schemeClr val="dk1"/>
              </a:buClr>
              <a:buSzPct val="100000"/>
              <a:buFont typeface="Arial"/>
              <a:buChar char="●"/>
            </a:pPr>
            <a:r>
              <a:rPr lang="fr-FR" sz="3200" dirty="0">
                <a:latin typeface="Times New Roman"/>
                <a:ea typeface="Times New Roman"/>
                <a:cs typeface="Times New Roman"/>
                <a:sym typeface="Times New Roman"/>
              </a:rPr>
              <a:t>Respecter les budgets de plus en plus serrés</a:t>
            </a:r>
          </a:p>
        </p:txBody>
      </p:sp>
    </p:spTree>
    <p:extLst>
      <p:ext uri="{BB962C8B-B14F-4D97-AF65-F5344CB8AC3E}">
        <p14:creationId xmlns:p14="http://schemas.microsoft.com/office/powerpoint/2010/main" val="1268401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a:effectLst>
            <a:outerShdw blurRad="50800" dist="38100" dir="2700000" algn="tl" rotWithShape="0">
              <a:prstClr val="black">
                <a:alpha val="40000"/>
              </a:prstClr>
            </a:outerShdw>
          </a:effectLst>
        </p:spPr>
      </p:pic>
      <p:sp>
        <p:nvSpPr>
          <p:cNvPr id="3" name="ZoneTexte 2"/>
          <p:cNvSpPr txBox="1"/>
          <p:nvPr/>
        </p:nvSpPr>
        <p:spPr>
          <a:xfrm>
            <a:off x="4211890" y="-155963"/>
            <a:ext cx="4520407" cy="1200329"/>
          </a:xfrm>
          <a:prstGeom prst="rect">
            <a:avLst/>
          </a:prstGeom>
          <a:noFill/>
        </p:spPr>
        <p:txBody>
          <a:bodyPr wrap="square" rtlCol="0">
            <a:spAutoFit/>
          </a:bodyPr>
          <a:lstStyle/>
          <a:p>
            <a:r>
              <a:rPr lang="fr-FR" sz="5400" b="1" dirty="0" smtClean="0">
                <a:solidFill>
                  <a:schemeClr val="bg1">
                    <a:lumMod val="75000"/>
                  </a:schemeClr>
                </a:solidFill>
                <a:latin typeface="Impact" panose="020B0806030902050204" pitchFamily="34" charset="0"/>
              </a:rPr>
              <a:t>Management</a:t>
            </a:r>
            <a:endParaRPr lang="fr-FR" sz="5400" b="1" dirty="0">
              <a:solidFill>
                <a:schemeClr val="bg1">
                  <a:lumMod val="75000"/>
                </a:schemeClr>
              </a:solidFill>
              <a:latin typeface="Impact" panose="020B0806030902050204" pitchFamily="34" charset="0"/>
            </a:endParaRPr>
          </a:p>
          <a:p>
            <a:endParaRPr lang="fr-FR" dirty="0"/>
          </a:p>
        </p:txBody>
      </p:sp>
      <p:sp>
        <p:nvSpPr>
          <p:cNvPr id="4" name="ZoneTexte 3"/>
          <p:cNvSpPr txBox="1"/>
          <p:nvPr/>
        </p:nvSpPr>
        <p:spPr>
          <a:xfrm>
            <a:off x="7485866" y="486829"/>
            <a:ext cx="3710445" cy="584775"/>
          </a:xfrm>
          <a:prstGeom prst="rect">
            <a:avLst/>
          </a:prstGeom>
          <a:noFill/>
        </p:spPr>
        <p:txBody>
          <a:bodyPr wrap="square" rtlCol="0">
            <a:spAutoFit/>
          </a:bodyPr>
          <a:lstStyle/>
          <a:p>
            <a:r>
              <a:rPr lang="fr-FR" sz="3200" b="1" dirty="0" err="1" smtClean="0">
                <a:solidFill>
                  <a:schemeClr val="accent4">
                    <a:lumMod val="50000"/>
                  </a:schemeClr>
                </a:solidFill>
              </a:rPr>
              <a:t>Jira</a:t>
            </a:r>
            <a:r>
              <a:rPr lang="fr-FR" sz="3200" b="1" dirty="0" smtClean="0">
                <a:solidFill>
                  <a:schemeClr val="accent4">
                    <a:lumMod val="50000"/>
                  </a:schemeClr>
                </a:solidFill>
              </a:rPr>
              <a:t> </a:t>
            </a:r>
            <a:r>
              <a:rPr lang="fr-FR" sz="3200" b="1" dirty="0" err="1" smtClean="0">
                <a:solidFill>
                  <a:schemeClr val="accent4">
                    <a:lumMod val="50000"/>
                  </a:schemeClr>
                </a:solidFill>
              </a:rPr>
              <a:t>Projects</a:t>
            </a:r>
            <a:r>
              <a:rPr lang="fr-FR" sz="3200" b="1" dirty="0" smtClean="0">
                <a:solidFill>
                  <a:schemeClr val="accent4">
                    <a:lumMod val="50000"/>
                  </a:schemeClr>
                </a:solidFill>
              </a:rPr>
              <a:t> Bords</a:t>
            </a:r>
            <a:endParaRPr lang="fr-FR" sz="3200" b="1" dirty="0">
              <a:solidFill>
                <a:schemeClr val="accent4">
                  <a:lumMod val="50000"/>
                </a:schemeClr>
              </a:solidFill>
            </a:endParaRPr>
          </a:p>
        </p:txBody>
      </p:sp>
      <p:sp>
        <p:nvSpPr>
          <p:cNvPr id="5" name="ZoneTexte 4"/>
          <p:cNvSpPr txBox="1"/>
          <p:nvPr/>
        </p:nvSpPr>
        <p:spPr>
          <a:xfrm>
            <a:off x="613828" y="957507"/>
            <a:ext cx="6233651" cy="369332"/>
          </a:xfrm>
          <a:prstGeom prst="rect">
            <a:avLst/>
          </a:prstGeom>
          <a:noFill/>
        </p:spPr>
        <p:txBody>
          <a:bodyPr wrap="square" rtlCol="0">
            <a:spAutoFit/>
          </a:bodyPr>
          <a:lstStyle/>
          <a:p>
            <a:r>
              <a:rPr lang="fr-FR" b="1" dirty="0" smtClean="0">
                <a:solidFill>
                  <a:schemeClr val="tx1">
                    <a:lumMod val="65000"/>
                    <a:lumOff val="35000"/>
                  </a:schemeClr>
                </a:solidFill>
              </a:rPr>
              <a:t>Project Name : </a:t>
            </a:r>
            <a:r>
              <a:rPr lang="fr-FR" b="1" dirty="0">
                <a:solidFill>
                  <a:schemeClr val="tx1">
                    <a:lumMod val="65000"/>
                    <a:lumOff val="35000"/>
                  </a:schemeClr>
                </a:solidFill>
                <a:hlinkClick r:id="rId3"/>
              </a:rPr>
              <a:t>AUTOMATION TESTS ECOM</a:t>
            </a:r>
            <a:r>
              <a:rPr lang="fr-FR" b="1" dirty="0">
                <a:solidFill>
                  <a:schemeClr val="tx1">
                    <a:lumMod val="65000"/>
                    <a:lumOff val="35000"/>
                  </a:schemeClr>
                </a:solidFill>
              </a:rPr>
              <a:t> (ATMA).</a:t>
            </a:r>
          </a:p>
        </p:txBody>
      </p:sp>
      <p:sp>
        <p:nvSpPr>
          <p:cNvPr id="6" name="ZoneTexte 5"/>
          <p:cNvSpPr txBox="1"/>
          <p:nvPr/>
        </p:nvSpPr>
        <p:spPr>
          <a:xfrm>
            <a:off x="541715" y="1942091"/>
            <a:ext cx="3070105" cy="369332"/>
          </a:xfrm>
          <a:prstGeom prst="rect">
            <a:avLst/>
          </a:prstGeom>
          <a:noFill/>
        </p:spPr>
        <p:txBody>
          <a:bodyPr wrap="square" rtlCol="0">
            <a:spAutoFit/>
          </a:bodyPr>
          <a:lstStyle/>
          <a:p>
            <a:r>
              <a:rPr lang="fr-FR" b="1" dirty="0">
                <a:solidFill>
                  <a:schemeClr val="tx1">
                    <a:lumMod val="65000"/>
                    <a:lumOff val="35000"/>
                  </a:schemeClr>
                </a:solidFill>
              </a:rPr>
              <a:t>List of </a:t>
            </a:r>
            <a:r>
              <a:rPr lang="fr-FR" b="1" dirty="0" smtClean="0">
                <a:solidFill>
                  <a:schemeClr val="tx1">
                    <a:lumMod val="65000"/>
                    <a:lumOff val="35000"/>
                  </a:schemeClr>
                </a:solidFill>
              </a:rPr>
              <a:t>components</a:t>
            </a:r>
            <a:endParaRPr lang="fr-FR" b="1" dirty="0">
              <a:solidFill>
                <a:schemeClr val="tx1">
                  <a:lumMod val="65000"/>
                  <a:lumOff val="35000"/>
                </a:schemeClr>
              </a:solidFill>
            </a:endParaRPr>
          </a:p>
        </p:txBody>
      </p:sp>
      <p:sp>
        <p:nvSpPr>
          <p:cNvPr id="7" name="ZoneTexte 6"/>
          <p:cNvSpPr txBox="1"/>
          <p:nvPr/>
        </p:nvSpPr>
        <p:spPr>
          <a:xfrm>
            <a:off x="532847" y="3957648"/>
            <a:ext cx="6233651" cy="369332"/>
          </a:xfrm>
          <a:prstGeom prst="rect">
            <a:avLst/>
          </a:prstGeom>
          <a:noFill/>
        </p:spPr>
        <p:txBody>
          <a:bodyPr wrap="square" rtlCol="0">
            <a:spAutoFit/>
          </a:bodyPr>
          <a:lstStyle/>
          <a:p>
            <a:r>
              <a:rPr lang="fr-FR" b="1" dirty="0" err="1" smtClean="0">
                <a:solidFill>
                  <a:schemeClr val="tx1">
                    <a:lumMod val="65000"/>
                    <a:lumOff val="35000"/>
                  </a:schemeClr>
                </a:solidFill>
              </a:rPr>
              <a:t>Example</a:t>
            </a:r>
            <a:r>
              <a:rPr lang="fr-FR" b="1" dirty="0" smtClean="0">
                <a:solidFill>
                  <a:schemeClr val="tx1">
                    <a:lumMod val="65000"/>
                    <a:lumOff val="35000"/>
                  </a:schemeClr>
                </a:solidFill>
              </a:rPr>
              <a:t> of </a:t>
            </a:r>
            <a:r>
              <a:rPr lang="fr-FR" b="1" dirty="0" err="1" smtClean="0">
                <a:solidFill>
                  <a:schemeClr val="tx1">
                    <a:lumMod val="65000"/>
                    <a:lumOff val="35000"/>
                  </a:schemeClr>
                </a:solidFill>
              </a:rPr>
              <a:t>board</a:t>
            </a:r>
            <a:r>
              <a:rPr lang="fr-FR" b="1" dirty="0" smtClean="0">
                <a:solidFill>
                  <a:schemeClr val="tx1">
                    <a:lumMod val="65000"/>
                    <a:lumOff val="35000"/>
                  </a:schemeClr>
                </a:solidFill>
              </a:rPr>
              <a:t> </a:t>
            </a:r>
            <a:endParaRPr lang="fr-FR" b="1" dirty="0">
              <a:solidFill>
                <a:schemeClr val="tx1">
                  <a:lumMod val="65000"/>
                  <a:lumOff val="35000"/>
                </a:schemeClr>
              </a:solidFill>
            </a:endParaRPr>
          </a:p>
        </p:txBody>
      </p:sp>
      <p:pic>
        <p:nvPicPr>
          <p:cNvPr id="8" name="Image 7"/>
          <p:cNvPicPr>
            <a:picLocks noChangeAspect="1"/>
          </p:cNvPicPr>
          <p:nvPr/>
        </p:nvPicPr>
        <p:blipFill>
          <a:blip r:embed="rId4"/>
          <a:stretch>
            <a:fillRect/>
          </a:stretch>
        </p:blipFill>
        <p:spPr>
          <a:xfrm>
            <a:off x="2580554" y="2054884"/>
            <a:ext cx="2756702" cy="1315013"/>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6025140" y="2016764"/>
            <a:ext cx="3070105" cy="369332"/>
          </a:xfrm>
          <a:prstGeom prst="rect">
            <a:avLst/>
          </a:prstGeom>
          <a:noFill/>
        </p:spPr>
        <p:txBody>
          <a:bodyPr wrap="square" rtlCol="0">
            <a:spAutoFit/>
          </a:bodyPr>
          <a:lstStyle/>
          <a:p>
            <a:r>
              <a:rPr lang="fr-FR" b="1" dirty="0">
                <a:solidFill>
                  <a:schemeClr val="tx1">
                    <a:lumMod val="65000"/>
                    <a:lumOff val="35000"/>
                  </a:schemeClr>
                </a:solidFill>
              </a:rPr>
              <a:t>List of </a:t>
            </a:r>
            <a:r>
              <a:rPr lang="fr-FR" b="1" dirty="0" err="1">
                <a:solidFill>
                  <a:schemeClr val="tx1">
                    <a:lumMod val="65000"/>
                    <a:lumOff val="35000"/>
                  </a:schemeClr>
                </a:solidFill>
              </a:rPr>
              <a:t>boards</a:t>
            </a:r>
            <a:r>
              <a:rPr lang="fr-FR" b="1" dirty="0">
                <a:solidFill>
                  <a:schemeClr val="tx1">
                    <a:lumMod val="65000"/>
                    <a:lumOff val="35000"/>
                  </a:schemeClr>
                </a:solidFill>
              </a:rPr>
              <a:t> by component</a:t>
            </a:r>
          </a:p>
        </p:txBody>
      </p:sp>
      <p:pic>
        <p:nvPicPr>
          <p:cNvPr id="13" name="Image 12"/>
          <p:cNvPicPr>
            <a:picLocks noChangeAspect="1"/>
          </p:cNvPicPr>
          <p:nvPr/>
        </p:nvPicPr>
        <p:blipFill>
          <a:blip r:embed="rId5"/>
          <a:stretch>
            <a:fillRect/>
          </a:stretch>
        </p:blipFill>
        <p:spPr>
          <a:xfrm>
            <a:off x="9095245" y="2054884"/>
            <a:ext cx="2619375" cy="1315013"/>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6"/>
          <a:stretch>
            <a:fillRect/>
          </a:stretch>
        </p:blipFill>
        <p:spPr>
          <a:xfrm>
            <a:off x="2473694" y="4097158"/>
            <a:ext cx="9272292" cy="23345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2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 y="-1"/>
            <a:ext cx="12192000" cy="6858001"/>
          </a:xfrm>
          <a:prstGeom prst="rect">
            <a:avLst/>
          </a:prstGeom>
          <a:noFill/>
          <a:ln>
            <a:noFill/>
          </a:ln>
        </p:spPr>
      </p:pic>
      <p:sp>
        <p:nvSpPr>
          <p:cNvPr id="4" name="ZoneTexte 3"/>
          <p:cNvSpPr txBox="1"/>
          <p:nvPr/>
        </p:nvSpPr>
        <p:spPr>
          <a:xfrm>
            <a:off x="2197511" y="98545"/>
            <a:ext cx="7796980" cy="523220"/>
          </a:xfrm>
          <a:prstGeom prst="rect">
            <a:avLst/>
          </a:prstGeom>
          <a:noFill/>
        </p:spPr>
        <p:txBody>
          <a:bodyPr wrap="square" rtlCol="0">
            <a:spAutoFit/>
          </a:bodyPr>
          <a:lstStyle/>
          <a:p>
            <a:r>
              <a:rPr lang="fr-FR" sz="2800" b="1" dirty="0" smtClean="0">
                <a:solidFill>
                  <a:schemeClr val="tx1">
                    <a:lumMod val="50000"/>
                    <a:lumOff val="50000"/>
                  </a:schemeClr>
                </a:solidFill>
                <a:latin typeface="Aharoni" panose="02010803020104030203" pitchFamily="2" charset="-79"/>
                <a:cs typeface="Aharoni" panose="02010803020104030203" pitchFamily="2" charset="-79"/>
              </a:rPr>
              <a:t>AUTOMATION-TEST-PROJECT Dashboard</a:t>
            </a:r>
            <a:endParaRPr lang="fr-FR" sz="2800" b="1" dirty="0">
              <a:solidFill>
                <a:schemeClr val="tx1">
                  <a:lumMod val="50000"/>
                  <a:lumOff val="50000"/>
                </a:schemeClr>
              </a:solidFill>
              <a:latin typeface="Aharoni" panose="02010803020104030203" pitchFamily="2" charset="-79"/>
              <a:cs typeface="Aharoni" panose="02010803020104030203" pitchFamily="2" charset="-79"/>
            </a:endParaRPr>
          </a:p>
        </p:txBody>
      </p:sp>
      <p:pic>
        <p:nvPicPr>
          <p:cNvPr id="5" name="Image 4"/>
          <p:cNvPicPr>
            <a:picLocks noChangeAspect="1"/>
          </p:cNvPicPr>
          <p:nvPr/>
        </p:nvPicPr>
        <p:blipFill>
          <a:blip r:embed="rId3"/>
          <a:stretch>
            <a:fillRect/>
          </a:stretch>
        </p:blipFill>
        <p:spPr>
          <a:xfrm>
            <a:off x="1140542" y="816077"/>
            <a:ext cx="9566787" cy="550606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7202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925922" y="-375930"/>
            <a:ext cx="13611225" cy="7629525"/>
          </a:xfrm>
          <a:prstGeom prst="rect">
            <a:avLst/>
          </a:prstGeom>
        </p:spPr>
      </p:pic>
      <p:sp>
        <p:nvSpPr>
          <p:cNvPr id="4" name="ZoneTexte 3"/>
          <p:cNvSpPr txBox="1"/>
          <p:nvPr/>
        </p:nvSpPr>
        <p:spPr>
          <a:xfrm>
            <a:off x="1456267" y="2258738"/>
            <a:ext cx="9748336" cy="1446550"/>
          </a:xfrm>
          <a:prstGeom prst="rect">
            <a:avLst/>
          </a:prstGeom>
          <a:noFill/>
        </p:spPr>
        <p:txBody>
          <a:bodyPr wrap="square" rtlCol="0">
            <a:spAutoFit/>
          </a:bodyPr>
          <a:lstStyle/>
          <a:p>
            <a:r>
              <a:rPr lang="fr-FR" sz="8800" dirty="0" smtClean="0">
                <a:solidFill>
                  <a:schemeClr val="bg1">
                    <a:lumMod val="75000"/>
                  </a:schemeClr>
                </a:solidFill>
              </a:rPr>
              <a:t>Bonnes pratiques</a:t>
            </a:r>
            <a:endParaRPr lang="fr-FR" sz="8800" dirty="0">
              <a:solidFill>
                <a:schemeClr val="bg1">
                  <a:lumMod val="75000"/>
                </a:schemeClr>
              </a:solidFill>
            </a:endParaRPr>
          </a:p>
        </p:txBody>
      </p:sp>
    </p:spTree>
    <p:extLst>
      <p:ext uri="{BB962C8B-B14F-4D97-AF65-F5344CB8AC3E}">
        <p14:creationId xmlns:p14="http://schemas.microsoft.com/office/powerpoint/2010/main" val="3272081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16308" y="0"/>
            <a:ext cx="12408308" cy="6858000"/>
          </a:xfrm>
          <a:prstGeom prst="rect">
            <a:avLst/>
          </a:prstGeom>
        </p:spPr>
      </p:pic>
      <p:sp>
        <p:nvSpPr>
          <p:cNvPr id="3" name="Rectangle 2"/>
          <p:cNvSpPr/>
          <p:nvPr/>
        </p:nvSpPr>
        <p:spPr>
          <a:xfrm>
            <a:off x="4601310" y="-16625"/>
            <a:ext cx="2911374" cy="1754326"/>
          </a:xfrm>
          <a:prstGeom prst="rect">
            <a:avLst/>
          </a:prstGeom>
        </p:spPr>
        <p:txBody>
          <a:bodyPr wrap="none">
            <a:spAutoFit/>
          </a:bodyPr>
          <a:lstStyle/>
          <a:p>
            <a:pPr algn="ctr"/>
            <a:r>
              <a:rPr lang="fr-FR" sz="5400" b="1" dirty="0" smtClean="0">
                <a:solidFill>
                  <a:schemeClr val="bg1">
                    <a:lumMod val="75000"/>
                  </a:schemeClr>
                </a:solidFill>
                <a:latin typeface="Impact" panose="020B0806030902050204" pitchFamily="34" charset="0"/>
              </a:rPr>
              <a:t>Best </a:t>
            </a:r>
          </a:p>
          <a:p>
            <a:pPr algn="ctr"/>
            <a:r>
              <a:rPr lang="fr-FR" sz="5400" b="1" dirty="0" smtClean="0">
                <a:solidFill>
                  <a:schemeClr val="bg1">
                    <a:lumMod val="75000"/>
                  </a:schemeClr>
                </a:solidFill>
                <a:latin typeface="Impact" panose="020B0806030902050204" pitchFamily="34" charset="0"/>
              </a:rPr>
              <a:t>practices</a:t>
            </a:r>
            <a:endParaRPr lang="fr-FR" sz="5400" b="1" dirty="0">
              <a:solidFill>
                <a:schemeClr val="bg1">
                  <a:lumMod val="75000"/>
                </a:schemeClr>
              </a:solidFill>
              <a:latin typeface="Impact" panose="020B0806030902050204" pitchFamily="34" charset="0"/>
            </a:endParaRPr>
          </a:p>
        </p:txBody>
      </p:sp>
      <p:sp>
        <p:nvSpPr>
          <p:cNvPr id="22" name="Shape 123"/>
          <p:cNvSpPr txBox="1">
            <a:spLocks/>
          </p:cNvSpPr>
          <p:nvPr/>
        </p:nvSpPr>
        <p:spPr>
          <a:xfrm>
            <a:off x="1064028" y="1831917"/>
            <a:ext cx="10091651" cy="3725699"/>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55600">
              <a:spcBef>
                <a:spcPts val="0"/>
              </a:spcBef>
              <a:buClr>
                <a:schemeClr val="dk1"/>
              </a:buClr>
              <a:buSzPct val="100000"/>
              <a:buFont typeface="Arial"/>
              <a:buChar char="●"/>
            </a:pPr>
            <a:r>
              <a:rPr lang="fr" dirty="0" smtClean="0">
                <a:latin typeface="Times New Roman"/>
                <a:ea typeface="Times New Roman"/>
                <a:cs typeface="Times New Roman"/>
                <a:sym typeface="Times New Roman"/>
              </a:rPr>
              <a:t>Découpler les données du script de test (Data-driven testing)</a:t>
            </a:r>
          </a:p>
          <a:p>
            <a:pPr marL="457200" indent="-355600">
              <a:spcBef>
                <a:spcPts val="0"/>
              </a:spcBef>
              <a:buClr>
                <a:schemeClr val="dk1"/>
              </a:buClr>
              <a:buSzPct val="100000"/>
              <a:buFont typeface="Arial"/>
              <a:buChar char="●"/>
            </a:pPr>
            <a:r>
              <a:rPr lang="fr" dirty="0" smtClean="0">
                <a:latin typeface="Times New Roman"/>
                <a:ea typeface="Times New Roman"/>
                <a:cs typeface="Times New Roman"/>
                <a:sym typeface="Times New Roman"/>
              </a:rPr>
              <a:t>Structurer les scripts pour avoir un minimum d’inter-dépendance</a:t>
            </a:r>
          </a:p>
          <a:p>
            <a:pPr marL="457200" indent="-355600">
              <a:spcBef>
                <a:spcPts val="0"/>
              </a:spcBef>
              <a:buClr>
                <a:schemeClr val="dk1"/>
              </a:buClr>
              <a:buSzPct val="100000"/>
              <a:buFont typeface="Arial"/>
              <a:buChar char="●"/>
            </a:pPr>
            <a:r>
              <a:rPr lang="fr" dirty="0" smtClean="0">
                <a:latin typeface="Times New Roman"/>
                <a:ea typeface="Times New Roman"/>
                <a:cs typeface="Times New Roman"/>
                <a:sym typeface="Times New Roman"/>
              </a:rPr>
              <a:t>Découpler les tests de validation business des tests aux limites, de navigation et autres</a:t>
            </a:r>
          </a:p>
          <a:p>
            <a:pPr marL="457200" indent="-355600">
              <a:spcBef>
                <a:spcPts val="0"/>
              </a:spcBef>
              <a:buClr>
                <a:schemeClr val="dk1"/>
              </a:buClr>
              <a:buSzPct val="100000"/>
              <a:buFont typeface="Arial"/>
              <a:buChar char="●"/>
            </a:pPr>
            <a:r>
              <a:rPr lang="fr" dirty="0" smtClean="0">
                <a:latin typeface="Times New Roman"/>
                <a:ea typeface="Times New Roman"/>
                <a:cs typeface="Times New Roman"/>
                <a:sym typeface="Times New Roman"/>
              </a:rPr>
              <a:t>Mise en place d’une gouvernance d’automatisation</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Standard de développement</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Structure des tests-suites et tests-scripts</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Gestion des datasets</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Conventions de nommage</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Gestion des erreurs et des exceptions</a:t>
            </a:r>
          </a:p>
          <a:p>
            <a:pPr marL="914400" lvl="1" indent="-355600">
              <a:spcBef>
                <a:spcPts val="0"/>
              </a:spcBef>
              <a:buClr>
                <a:schemeClr val="dk1"/>
              </a:buClr>
              <a:buSzPct val="100000"/>
              <a:buFont typeface="Courier New"/>
              <a:buChar char="o"/>
            </a:pPr>
            <a:r>
              <a:rPr lang="fr" sz="2800" dirty="0" smtClean="0">
                <a:latin typeface="Times New Roman"/>
                <a:ea typeface="Times New Roman"/>
                <a:cs typeface="Times New Roman"/>
                <a:sym typeface="Times New Roman"/>
              </a:rPr>
              <a:t>...</a:t>
            </a:r>
            <a:endParaRPr lang="fr" sz="2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21099276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966100" y="2600867"/>
            <a:ext cx="10687349" cy="1446550"/>
          </a:xfrm>
          <a:prstGeom prst="rect">
            <a:avLst/>
          </a:prstGeom>
        </p:spPr>
        <p:txBody>
          <a:bodyPr wrap="none">
            <a:spAutoFit/>
          </a:bodyPr>
          <a:lstStyle/>
          <a:p>
            <a:r>
              <a:rPr lang="fr" sz="8800" dirty="0">
                <a:solidFill>
                  <a:schemeClr val="bg1">
                    <a:lumMod val="85000"/>
                  </a:schemeClr>
                </a:solidFill>
              </a:rPr>
              <a:t>Pourquoi automatiser?</a:t>
            </a:r>
            <a:endParaRPr lang="en-US" sz="8800" dirty="0">
              <a:solidFill>
                <a:schemeClr val="bg1">
                  <a:lumMod val="85000"/>
                </a:schemeClr>
              </a:solidFill>
            </a:endParaRPr>
          </a:p>
        </p:txBody>
      </p:sp>
    </p:spTree>
    <p:extLst>
      <p:ext uri="{BB962C8B-B14F-4D97-AF65-F5344CB8AC3E}">
        <p14:creationId xmlns:p14="http://schemas.microsoft.com/office/powerpoint/2010/main" val="2816810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790604" y="-136729"/>
            <a:ext cx="4455621" cy="1754326"/>
          </a:xfrm>
          <a:prstGeom prst="rect">
            <a:avLst/>
          </a:prstGeom>
          <a:noFill/>
        </p:spPr>
        <p:txBody>
          <a:bodyPr wrap="square" rtlCol="0">
            <a:spAutoFit/>
          </a:bodyPr>
          <a:lstStyle/>
          <a:p>
            <a:pPr algn="ctr"/>
            <a:r>
              <a:rPr lang="fr-FR" sz="5400" b="1" dirty="0" smtClean="0">
                <a:solidFill>
                  <a:schemeClr val="bg1">
                    <a:lumMod val="75000"/>
                  </a:schemeClr>
                </a:solidFill>
                <a:latin typeface="Impact" panose="020B0806030902050204" pitchFamily="34" charset="0"/>
              </a:rPr>
              <a:t>Pourquoi automatiser ?</a:t>
            </a:r>
            <a:endParaRPr lang="fr-FR" sz="5400" b="1" dirty="0">
              <a:solidFill>
                <a:schemeClr val="bg1">
                  <a:lumMod val="75000"/>
                </a:schemeClr>
              </a:solidFill>
              <a:latin typeface="Impact" panose="020B0806030902050204" pitchFamily="34" charset="0"/>
            </a:endParaRPr>
          </a:p>
        </p:txBody>
      </p:sp>
      <p:sp>
        <p:nvSpPr>
          <p:cNvPr id="5" name="Shape 60"/>
          <p:cNvSpPr txBox="1">
            <a:spLocks/>
          </p:cNvSpPr>
          <p:nvPr/>
        </p:nvSpPr>
        <p:spPr>
          <a:xfrm>
            <a:off x="1064029" y="1881793"/>
            <a:ext cx="10773293" cy="4095058"/>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fr-FR" sz="3200" dirty="0">
                <a:latin typeface="Times New Roman"/>
                <a:ea typeface="Times New Roman"/>
                <a:cs typeface="Times New Roman"/>
                <a:sym typeface="Times New Roman"/>
              </a:rPr>
              <a:t>L’automatisation des tests optimise la qualité logicielle et l’efficience opérationnelle en permettant:</a:t>
            </a:r>
          </a:p>
          <a:p>
            <a:pPr>
              <a:spcBef>
                <a:spcPts val="0"/>
              </a:spcBef>
              <a:buFont typeface="Arial" panose="020B0604020202020204" pitchFamily="34" charset="0"/>
              <a:buNone/>
            </a:pPr>
            <a:endParaRPr lang="fr-FR" sz="3200" dirty="0">
              <a:latin typeface="Times New Roman"/>
              <a:ea typeface="Times New Roman"/>
              <a:cs typeface="Times New Roman"/>
              <a:sym typeface="Times New Roman"/>
            </a:endParaRPr>
          </a:p>
          <a:p>
            <a:pPr marL="457200" indent="-355600">
              <a:spcBef>
                <a:spcPts val="0"/>
              </a:spcBef>
              <a:buClr>
                <a:schemeClr val="dk1"/>
              </a:buClr>
              <a:buSzPct val="100000"/>
              <a:buFont typeface="Arial"/>
              <a:buChar char="●"/>
            </a:pPr>
            <a:r>
              <a:rPr lang="fr-FR" sz="3200" dirty="0">
                <a:latin typeface="Times New Roman"/>
                <a:ea typeface="Times New Roman"/>
                <a:cs typeface="Times New Roman"/>
                <a:sym typeface="Times New Roman"/>
              </a:rPr>
              <a:t>Le réemploi continu des tests automatisés.</a:t>
            </a:r>
          </a:p>
          <a:p>
            <a:pPr marL="457200" indent="-355600">
              <a:spcBef>
                <a:spcPts val="0"/>
              </a:spcBef>
              <a:buClr>
                <a:schemeClr val="dk1"/>
              </a:buClr>
              <a:buSzPct val="100000"/>
              <a:buFont typeface="Arial"/>
              <a:buChar char="●"/>
            </a:pPr>
            <a:r>
              <a:rPr lang="fr-FR" sz="3200" dirty="0">
                <a:latin typeface="Times New Roman"/>
                <a:ea typeface="Times New Roman"/>
                <a:cs typeface="Times New Roman"/>
                <a:sym typeface="Times New Roman"/>
              </a:rPr>
              <a:t>La prévisibilité et la cohérence fonctionnelle des solutions testées. (Non-</a:t>
            </a:r>
            <a:r>
              <a:rPr lang="fr-FR" sz="3200" dirty="0" err="1">
                <a:latin typeface="Times New Roman"/>
                <a:ea typeface="Times New Roman"/>
                <a:cs typeface="Times New Roman"/>
                <a:sym typeface="Times New Roman"/>
              </a:rPr>
              <a:t>Regression</a:t>
            </a:r>
            <a:r>
              <a:rPr lang="fr-FR" sz="3200" dirty="0">
                <a:latin typeface="Times New Roman"/>
                <a:ea typeface="Times New Roman"/>
                <a:cs typeface="Times New Roman"/>
                <a:sym typeface="Times New Roman"/>
              </a:rPr>
              <a:t>)</a:t>
            </a:r>
          </a:p>
          <a:p>
            <a:pPr marL="457200" indent="-355600">
              <a:spcBef>
                <a:spcPts val="0"/>
              </a:spcBef>
              <a:buClr>
                <a:schemeClr val="dk1"/>
              </a:buClr>
              <a:buSzPct val="100000"/>
              <a:buFont typeface="Arial"/>
              <a:buChar char="●"/>
            </a:pPr>
            <a:r>
              <a:rPr lang="fr-FR" sz="3200" dirty="0">
                <a:latin typeface="Times New Roman"/>
                <a:ea typeface="Times New Roman"/>
                <a:cs typeface="Times New Roman"/>
                <a:sym typeface="Times New Roman"/>
              </a:rPr>
              <a:t>Accroissement de la productivité (Extension de la capacité de test sans ressources additionnelles)</a:t>
            </a:r>
          </a:p>
        </p:txBody>
      </p:sp>
    </p:spTree>
    <p:extLst>
      <p:ext uri="{BB962C8B-B14F-4D97-AF65-F5344CB8AC3E}">
        <p14:creationId xmlns:p14="http://schemas.microsoft.com/office/powerpoint/2010/main" val="13201722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2380034" y="1689948"/>
            <a:ext cx="7604774" cy="2800767"/>
          </a:xfrm>
          <a:prstGeom prst="rect">
            <a:avLst/>
          </a:prstGeom>
        </p:spPr>
        <p:txBody>
          <a:bodyPr wrap="none">
            <a:spAutoFit/>
          </a:bodyPr>
          <a:lstStyle/>
          <a:p>
            <a:pPr algn="ctr"/>
            <a:r>
              <a:rPr lang="fr" sz="8800" dirty="0" smtClean="0">
                <a:solidFill>
                  <a:schemeClr val="bg1">
                    <a:lumMod val="85000"/>
                  </a:schemeClr>
                </a:solidFill>
              </a:rPr>
              <a:t>Facile à faire </a:t>
            </a:r>
          </a:p>
          <a:p>
            <a:pPr algn="ctr"/>
            <a:r>
              <a:rPr lang="fr" sz="8800" dirty="0" smtClean="0">
                <a:solidFill>
                  <a:schemeClr val="bg1">
                    <a:lumMod val="85000"/>
                  </a:schemeClr>
                </a:solidFill>
              </a:rPr>
              <a:t>l’automatisation</a:t>
            </a:r>
            <a:endParaRPr lang="en-US" sz="8800" dirty="0">
              <a:solidFill>
                <a:schemeClr val="bg1">
                  <a:lumMod val="85000"/>
                </a:schemeClr>
              </a:solidFill>
            </a:endParaRPr>
          </a:p>
        </p:txBody>
      </p:sp>
    </p:spTree>
    <p:extLst>
      <p:ext uri="{BB962C8B-B14F-4D97-AF65-F5344CB8AC3E}">
        <p14:creationId xmlns:p14="http://schemas.microsoft.com/office/powerpoint/2010/main" val="720347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12241234" cy="6951406"/>
          </a:xfrm>
          <a:prstGeom prst="rect">
            <a:avLst/>
          </a:prstGeom>
        </p:spPr>
      </p:pic>
      <p:sp>
        <p:nvSpPr>
          <p:cNvPr id="3" name="ZoneTexte 2"/>
          <p:cNvSpPr txBox="1"/>
          <p:nvPr/>
        </p:nvSpPr>
        <p:spPr>
          <a:xfrm>
            <a:off x="3416531" y="0"/>
            <a:ext cx="5436524" cy="1754326"/>
          </a:xfrm>
          <a:prstGeom prst="rect">
            <a:avLst/>
          </a:prstGeom>
          <a:noFill/>
        </p:spPr>
        <p:txBody>
          <a:bodyPr wrap="square" rtlCol="0">
            <a:spAutoFit/>
          </a:bodyPr>
          <a:lstStyle/>
          <a:p>
            <a:pPr algn="ctr"/>
            <a:r>
              <a:rPr lang="fr-FR" sz="5400" b="1" dirty="0" smtClean="0">
                <a:solidFill>
                  <a:schemeClr val="bg1">
                    <a:lumMod val="75000"/>
                  </a:schemeClr>
                </a:solidFill>
                <a:latin typeface="Impact" panose="020B0806030902050204" pitchFamily="34" charset="0"/>
              </a:rPr>
              <a:t>Facile l’automatisation ?</a:t>
            </a:r>
            <a:endParaRPr lang="fr-FR" sz="5400" b="1" dirty="0">
              <a:solidFill>
                <a:schemeClr val="bg1">
                  <a:lumMod val="75000"/>
                </a:schemeClr>
              </a:solidFill>
              <a:latin typeface="Impact" panose="020B0806030902050204" pitchFamily="34" charset="0"/>
            </a:endParaRPr>
          </a:p>
        </p:txBody>
      </p:sp>
      <p:sp>
        <p:nvSpPr>
          <p:cNvPr id="5" name="Shape 60"/>
          <p:cNvSpPr txBox="1">
            <a:spLocks/>
          </p:cNvSpPr>
          <p:nvPr/>
        </p:nvSpPr>
        <p:spPr>
          <a:xfrm>
            <a:off x="1330036" y="1998171"/>
            <a:ext cx="10324406" cy="4095058"/>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fr" sz="3200" dirty="0">
                <a:latin typeface="Times New Roman"/>
                <a:ea typeface="Times New Roman"/>
                <a:cs typeface="Times New Roman"/>
                <a:sym typeface="Times New Roman"/>
              </a:rPr>
              <a:t>Beaucoup de projets échouent par manque d’approche structurée et étudiée.</a:t>
            </a:r>
          </a:p>
          <a:p>
            <a:pPr lvl="0">
              <a:spcBef>
                <a:spcPts val="0"/>
              </a:spcBef>
              <a:buNone/>
            </a:pPr>
            <a:r>
              <a:rPr lang="fr" sz="3200" dirty="0">
                <a:latin typeface="Times New Roman"/>
                <a:ea typeface="Times New Roman"/>
                <a:cs typeface="Times New Roman"/>
                <a:sym typeface="Times New Roman"/>
              </a:rPr>
              <a:t>Ceci engendre des résultats contraires aux gains attendus et les conséquences en deviennent :</a:t>
            </a:r>
          </a:p>
          <a:p>
            <a:pPr marL="457200" lvl="0" indent="-355600">
              <a:spcBef>
                <a:spcPts val="0"/>
              </a:spcBef>
              <a:buClr>
                <a:schemeClr val="dk1"/>
              </a:buClr>
              <a:buSzPct val="100000"/>
              <a:buFont typeface="Arial"/>
              <a:buChar char="●"/>
            </a:pPr>
            <a:r>
              <a:rPr lang="fr" sz="3200" dirty="0">
                <a:latin typeface="Times New Roman"/>
                <a:ea typeface="Times New Roman"/>
                <a:cs typeface="Times New Roman"/>
                <a:sym typeface="Times New Roman"/>
              </a:rPr>
              <a:t>Les tests sont trop longs à écrire</a:t>
            </a:r>
          </a:p>
          <a:p>
            <a:pPr marL="457200" lvl="0" indent="-355600">
              <a:spcBef>
                <a:spcPts val="0"/>
              </a:spcBef>
              <a:buClr>
                <a:schemeClr val="dk1"/>
              </a:buClr>
              <a:buSzPct val="100000"/>
              <a:buFont typeface="Arial"/>
              <a:buChar char="●"/>
            </a:pPr>
            <a:r>
              <a:rPr lang="fr" sz="3200" dirty="0">
                <a:latin typeface="Times New Roman"/>
                <a:ea typeface="Times New Roman"/>
                <a:cs typeface="Times New Roman"/>
                <a:sym typeface="Times New Roman"/>
              </a:rPr>
              <a:t>La maintenance coûte un bras</a:t>
            </a:r>
          </a:p>
          <a:p>
            <a:pPr marL="457200" lvl="0" indent="-355600">
              <a:spcBef>
                <a:spcPts val="0"/>
              </a:spcBef>
              <a:buClr>
                <a:schemeClr val="dk1"/>
              </a:buClr>
              <a:buSzPct val="100000"/>
              <a:buFont typeface="Arial"/>
              <a:buChar char="●"/>
            </a:pPr>
            <a:r>
              <a:rPr lang="fr" sz="3200" dirty="0">
                <a:latin typeface="Times New Roman"/>
                <a:ea typeface="Times New Roman"/>
                <a:cs typeface="Times New Roman"/>
                <a:sym typeface="Times New Roman"/>
              </a:rPr>
              <a:t>Les exécutions sont trop longues</a:t>
            </a:r>
          </a:p>
          <a:p>
            <a:pPr marL="457200" lvl="0" indent="-355600">
              <a:spcBef>
                <a:spcPts val="0"/>
              </a:spcBef>
              <a:buClr>
                <a:schemeClr val="dk1"/>
              </a:buClr>
              <a:buSzPct val="100000"/>
              <a:buFont typeface="Arial"/>
              <a:buChar char="●"/>
            </a:pPr>
            <a:r>
              <a:rPr lang="fr" sz="3200" dirty="0">
                <a:latin typeface="Times New Roman"/>
                <a:ea typeface="Times New Roman"/>
                <a:cs typeface="Times New Roman"/>
                <a:sym typeface="Times New Roman"/>
              </a:rPr>
              <a:t>…….</a:t>
            </a:r>
          </a:p>
        </p:txBody>
      </p:sp>
    </p:spTree>
    <p:extLst>
      <p:ext uri="{BB962C8B-B14F-4D97-AF65-F5344CB8AC3E}">
        <p14:creationId xmlns:p14="http://schemas.microsoft.com/office/powerpoint/2010/main" val="2621782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09613" y="-385763"/>
            <a:ext cx="13611225" cy="7629525"/>
          </a:xfrm>
          <a:prstGeom prst="rect">
            <a:avLst/>
          </a:prstGeom>
        </p:spPr>
      </p:pic>
      <p:sp>
        <p:nvSpPr>
          <p:cNvPr id="5" name="Rectangle 4"/>
          <p:cNvSpPr/>
          <p:nvPr/>
        </p:nvSpPr>
        <p:spPr>
          <a:xfrm>
            <a:off x="1099435" y="1689948"/>
            <a:ext cx="10165988" cy="2800767"/>
          </a:xfrm>
          <a:prstGeom prst="rect">
            <a:avLst/>
          </a:prstGeom>
        </p:spPr>
        <p:txBody>
          <a:bodyPr wrap="none">
            <a:spAutoFit/>
          </a:bodyPr>
          <a:lstStyle/>
          <a:p>
            <a:pPr algn="ctr"/>
            <a:r>
              <a:rPr lang="fr" sz="8800" dirty="0" smtClean="0">
                <a:solidFill>
                  <a:schemeClr val="bg1">
                    <a:lumMod val="85000"/>
                  </a:schemeClr>
                </a:solidFill>
              </a:rPr>
              <a:t>Choisir une approche </a:t>
            </a:r>
          </a:p>
          <a:p>
            <a:pPr algn="ctr"/>
            <a:r>
              <a:rPr lang="fr" sz="8800" dirty="0" smtClean="0">
                <a:solidFill>
                  <a:schemeClr val="bg1">
                    <a:lumMod val="85000"/>
                  </a:schemeClr>
                </a:solidFill>
              </a:rPr>
              <a:t>d’automatisation</a:t>
            </a:r>
            <a:endParaRPr lang="en-US" sz="8800" dirty="0">
              <a:solidFill>
                <a:schemeClr val="bg1">
                  <a:lumMod val="85000"/>
                </a:schemeClr>
              </a:solidFill>
            </a:endParaRPr>
          </a:p>
        </p:txBody>
      </p:sp>
    </p:spTree>
    <p:extLst>
      <p:ext uri="{BB962C8B-B14F-4D97-AF65-F5344CB8AC3E}">
        <p14:creationId xmlns:p14="http://schemas.microsoft.com/office/powerpoint/2010/main" val="3196829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9282</TotalTime>
  <Words>838</Words>
  <Application>Microsoft Office PowerPoint</Application>
  <PresentationFormat>Grand écran</PresentationFormat>
  <Paragraphs>259</Paragraphs>
  <Slides>43</Slides>
  <Notes>1</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43</vt:i4>
      </vt:variant>
    </vt:vector>
  </HeadingPairs>
  <TitlesOfParts>
    <vt:vector size="58" baseType="lpstr">
      <vt:lpstr>Arial Unicode MS</vt:lpstr>
      <vt:lpstr>Batang</vt:lpstr>
      <vt:lpstr>Aharoni</vt:lpstr>
      <vt:lpstr>Andalus</vt:lpstr>
      <vt:lpstr>Arabic Typesetting</vt:lpstr>
      <vt:lpstr>Arial</vt:lpstr>
      <vt:lpstr>Arial Black</vt:lpstr>
      <vt:lpstr>Baskerville Old Face</vt:lpstr>
      <vt:lpstr>Bell MT</vt:lpstr>
      <vt:lpstr>Calibri</vt:lpstr>
      <vt:lpstr>Calibri Light</vt:lpstr>
      <vt:lpstr>Courier New</vt:lpstr>
      <vt:lpstr>Impact</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ACCOR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 AISSA Moez (Consulting For ACCOR Hotels)</dc:creator>
  <cp:lastModifiedBy>BEN AISSA Moez (Consulting For ACCOR Hotels)</cp:lastModifiedBy>
  <cp:revision>397</cp:revision>
  <dcterms:created xsi:type="dcterms:W3CDTF">2016-04-04T13:39:23Z</dcterms:created>
  <dcterms:modified xsi:type="dcterms:W3CDTF">2017-02-09T18:09:02Z</dcterms:modified>
</cp:coreProperties>
</file>